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58" r:id="rId3"/>
    <p:sldId id="546" r:id="rId4"/>
    <p:sldId id="599" r:id="rId5"/>
    <p:sldId id="547" r:id="rId6"/>
    <p:sldId id="523" r:id="rId7"/>
    <p:sldId id="602" r:id="rId8"/>
    <p:sldId id="736" r:id="rId9"/>
    <p:sldId id="524" r:id="rId10"/>
    <p:sldId id="603" r:id="rId11"/>
    <p:sldId id="737" r:id="rId12"/>
    <p:sldId id="486" r:id="rId13"/>
    <p:sldId id="490" r:id="rId14"/>
    <p:sldId id="770" r:id="rId15"/>
    <p:sldId id="771" r:id="rId16"/>
    <p:sldId id="772" r:id="rId17"/>
    <p:sldId id="773" r:id="rId18"/>
    <p:sldId id="491" r:id="rId19"/>
    <p:sldId id="492" r:id="rId20"/>
    <p:sldId id="739" r:id="rId21"/>
    <p:sldId id="493" r:id="rId22"/>
    <p:sldId id="740" r:id="rId23"/>
    <p:sldId id="518" r:id="rId24"/>
    <p:sldId id="519" r:id="rId25"/>
    <p:sldId id="663" r:id="rId26"/>
    <p:sldId id="528" r:id="rId27"/>
    <p:sldId id="548" r:id="rId28"/>
    <p:sldId id="651" r:id="rId29"/>
    <p:sldId id="653" r:id="rId30"/>
    <p:sldId id="652" r:id="rId31"/>
    <p:sldId id="735" r:id="rId32"/>
    <p:sldId id="658" r:id="rId33"/>
    <p:sldId id="662" r:id="rId34"/>
    <p:sldId id="650" r:id="rId35"/>
    <p:sldId id="551" r:id="rId36"/>
    <p:sldId id="601" r:id="rId37"/>
    <p:sldId id="600" r:id="rId38"/>
    <p:sldId id="541" r:id="rId39"/>
    <p:sldId id="543" r:id="rId40"/>
    <p:sldId id="542" r:id="rId41"/>
  </p:sldIdLst>
  <p:sldSz cx="17279620" cy="791972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A6A6A6"/>
    <a:srgbClr val="595959"/>
    <a:srgbClr val="1730BF"/>
    <a:srgbClr val="0104E6"/>
    <a:srgbClr val="4E87E0"/>
    <a:srgbClr val="C62EB7"/>
    <a:srgbClr val="BFBFBF"/>
    <a:srgbClr val="6879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4660"/>
  </p:normalViewPr>
  <p:slideViewPr>
    <p:cSldViewPr snapToGrid="0">
      <p:cViewPr varScale="1">
        <p:scale>
          <a:sx n="53" d="100"/>
          <a:sy n="53" d="100"/>
        </p:scale>
        <p:origin x="178" y="720"/>
      </p:cViewPr>
      <p:guideLst>
        <p:guide pos="5447"/>
        <p:guide pos="10432"/>
        <p:guide pos="464"/>
        <p:guide pos="4490"/>
        <p:guide pos="3027"/>
        <p:guide pos="1587"/>
        <p:guide pos="9978"/>
        <p:guide orient="horz" pos="3197"/>
        <p:guide orient="horz" pos="1519"/>
        <p:guide orient="horz" pos="506"/>
        <p:guide pos="997"/>
        <p:guide pos="3401"/>
        <p:guide pos="1814"/>
        <p:guide orient="horz" pos="871"/>
        <p:guide pos="9039"/>
        <p:guide pos="1387"/>
        <p:guide pos="7484"/>
        <p:guide orient="horz" pos="248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E:\DD\&#26032;&#24314;%20Microsoft%20Excel%20&#24037;&#20316;&#34920;.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E:\DD\&#26032;&#24314;%20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explosion val="0"/>
          <c:dPt>
            <c:idx val="0"/>
            <c:bubble3D val="0"/>
            <c:spPr>
              <a:solidFill>
                <a:srgbClr val="002060"/>
              </a:solidFill>
              <a:ln w="19050">
                <a:noFill/>
              </a:ln>
              <a:effectLst/>
            </c:spPr>
          </c:dPt>
          <c:dPt>
            <c:idx val="1"/>
            <c:bubble3D val="0"/>
            <c:spPr>
              <a:solidFill>
                <a:srgbClr val="D230C1"/>
              </a:solidFill>
              <a:ln w="19050">
                <a:noFill/>
              </a:ln>
              <a:effectLst/>
            </c:spPr>
          </c:dPt>
          <c:dPt>
            <c:idx val="2"/>
            <c:bubble3D val="0"/>
            <c:spPr>
              <a:solidFill>
                <a:srgbClr val="6F309F"/>
              </a:solidFill>
              <a:ln w="19050">
                <a:noFill/>
              </a:ln>
              <a:effectLst/>
            </c:spPr>
          </c:dPt>
          <c:dPt>
            <c:idx val="3"/>
            <c:bubble3D val="0"/>
            <c:spPr>
              <a:solidFill>
                <a:srgbClr val="7F7F7F"/>
              </a:solidFill>
              <a:ln w="19050">
                <a:noFill/>
              </a:ln>
              <a:effectLst/>
            </c:spPr>
          </c:dPt>
          <c:dPt>
            <c:idx val="4"/>
            <c:bubble3D val="0"/>
            <c:spPr>
              <a:solidFill>
                <a:srgbClr val="006DBB"/>
              </a:solidFill>
              <a:ln w="19050">
                <a:noFill/>
              </a:ln>
              <a:effectLst/>
            </c:spPr>
          </c:dPt>
          <c:dLbls>
            <c:delete val="1"/>
          </c:dLbls>
          <c:cat>
            <c:strRef>
              <c:f>Sheet1!$A$2:$A$6</c:f>
              <c:strCache>
                <c:ptCount val="4"/>
                <c:pt idx="0">
                  <c:v>第一季度</c:v>
                </c:pt>
                <c:pt idx="1">
                  <c:v>第二季度</c:v>
                </c:pt>
                <c:pt idx="2">
                  <c:v>第三季度</c:v>
                </c:pt>
                <c:pt idx="3">
                  <c:v>第四季度</c:v>
                </c:pt>
              </c:strCache>
            </c:strRef>
          </c:cat>
          <c:val>
            <c:numRef>
              <c:f>Sheet1!$B$2:$B$6</c:f>
              <c:numCache>
                <c:formatCode>General</c:formatCode>
                <c:ptCount val="5"/>
                <c:pt idx="0">
                  <c:v>15</c:v>
                </c:pt>
                <c:pt idx="1">
                  <c:v>20</c:v>
                </c:pt>
                <c:pt idx="2">
                  <c:v>30</c:v>
                </c:pt>
                <c:pt idx="3">
                  <c:v>20</c:v>
                </c:pt>
                <c:pt idx="4">
                  <c:v>15</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19050">
              <a:noFill/>
            </a:ln>
          </c:spPr>
          <c:explosion val="0"/>
          <c:dPt>
            <c:idx val="0"/>
            <c:bubble3D val="0"/>
            <c:spPr>
              <a:solidFill>
                <a:srgbClr val="002060"/>
              </a:solidFill>
              <a:ln w="19050">
                <a:noFill/>
              </a:ln>
              <a:effectLst/>
            </c:spPr>
          </c:dPt>
          <c:dPt>
            <c:idx val="1"/>
            <c:bubble3D val="0"/>
            <c:spPr>
              <a:solidFill>
                <a:srgbClr val="D230C1"/>
              </a:solidFill>
              <a:ln w="19050">
                <a:noFill/>
              </a:ln>
              <a:effectLst/>
            </c:spPr>
          </c:dPt>
          <c:dPt>
            <c:idx val="2"/>
            <c:bubble3D val="0"/>
            <c:spPr>
              <a:solidFill>
                <a:srgbClr val="6F309F"/>
              </a:solidFill>
              <a:ln w="19050">
                <a:noFill/>
              </a:ln>
              <a:effectLst/>
            </c:spPr>
          </c:dPt>
          <c:dPt>
            <c:idx val="3"/>
            <c:bubble3D val="0"/>
            <c:spPr>
              <a:solidFill>
                <a:srgbClr val="7F7F7F"/>
              </a:solidFill>
              <a:ln w="19050">
                <a:noFill/>
              </a:ln>
              <a:effectLst/>
            </c:spPr>
          </c:dPt>
          <c:dPt>
            <c:idx val="4"/>
            <c:bubble3D val="0"/>
            <c:spPr>
              <a:solidFill>
                <a:srgbClr val="006DBB"/>
              </a:solidFill>
              <a:ln w="19050">
                <a:noFill/>
              </a:ln>
              <a:effectLst/>
            </c:spPr>
          </c:dPt>
          <c:dLbls>
            <c:delete val="1"/>
          </c:dLbls>
          <c:cat>
            <c:strRef>
              <c:f>Sheet1!$A$2:$A$6</c:f>
              <c:strCache>
                <c:ptCount val="4"/>
                <c:pt idx="0">
                  <c:v>第一季度</c:v>
                </c:pt>
                <c:pt idx="1">
                  <c:v>第二季度</c:v>
                </c:pt>
                <c:pt idx="2">
                  <c:v>第三季度</c:v>
                </c:pt>
                <c:pt idx="3">
                  <c:v>第四季度</c:v>
                </c:pt>
              </c:strCache>
            </c:strRef>
          </c:cat>
          <c:val>
            <c:numRef>
              <c:f>Sheet1!$B$2:$B$6</c:f>
              <c:numCache>
                <c:formatCode>General</c:formatCode>
                <c:ptCount val="5"/>
                <c:pt idx="0">
                  <c:v>25</c:v>
                </c:pt>
                <c:pt idx="1">
                  <c:v>25</c:v>
                </c:pt>
                <c:pt idx="2">
                  <c:v>25</c:v>
                </c:pt>
                <c:pt idx="3">
                  <c:v>25</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lstStyle/>
              <a:p>
                <a:pPr>
                  <a:defRPr lang="zh-CN" sz="1800" b="0" i="0" u="none" strike="noStrike" kern="1200" baseline="0">
                    <a:solidFill>
                      <a:schemeClr val="lt1">
                        <a:lumMod val="7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Sheet1!$B$5:$K$5</c:f>
              <c:strCache>
                <c:ptCount val="10"/>
                <c:pt idx="0">
                  <c:v>金地物业集团</c:v>
                </c:pt>
                <c:pt idx="1">
                  <c:v>署信励志物业</c:v>
                </c:pt>
                <c:pt idx="2">
                  <c:v>路劲会</c:v>
                </c:pt>
                <c:pt idx="3">
                  <c:v>华宇智慧社区</c:v>
                </c:pt>
                <c:pt idx="4">
                  <c:v>鑫苑物业官微</c:v>
                </c:pt>
                <c:pt idx="5">
                  <c:v>老房管</c:v>
                </c:pt>
                <c:pt idx="6">
                  <c:v>物业观察</c:v>
                </c:pt>
                <c:pt idx="7">
                  <c:v>保利物业</c:v>
                </c:pt>
                <c:pt idx="8">
                  <c:v>金科大社区</c:v>
                </c:pt>
                <c:pt idx="9">
                  <c:v>碧桂园生活</c:v>
                </c:pt>
              </c:strCache>
            </c:strRef>
          </c:cat>
          <c:val>
            <c:numRef>
              <c:f>Sheet1!$B$6:$K$6</c:f>
              <c:numCache>
                <c:formatCode>General</c:formatCode>
                <c:ptCount val="10"/>
                <c:pt idx="0">
                  <c:v>104778</c:v>
                </c:pt>
                <c:pt idx="1">
                  <c:v>105920</c:v>
                </c:pt>
                <c:pt idx="2">
                  <c:v>105969</c:v>
                </c:pt>
                <c:pt idx="3">
                  <c:v>146490</c:v>
                </c:pt>
                <c:pt idx="4">
                  <c:v>186521</c:v>
                </c:pt>
                <c:pt idx="5">
                  <c:v>189161</c:v>
                </c:pt>
                <c:pt idx="6">
                  <c:v>201184</c:v>
                </c:pt>
                <c:pt idx="7">
                  <c:v>547852</c:v>
                </c:pt>
                <c:pt idx="8">
                  <c:v>744853</c:v>
                </c:pt>
                <c:pt idx="9">
                  <c:v>1217031</c:v>
                </c:pt>
              </c:numCache>
            </c:numRef>
          </c:val>
        </c:ser>
        <c:dLbls>
          <c:showLegendKey val="0"/>
          <c:showVal val="1"/>
          <c:showCatName val="0"/>
          <c:showSerName val="0"/>
          <c:showPercent val="0"/>
          <c:showBubbleSize val="0"/>
        </c:dLbls>
        <c:gapWidth val="182"/>
        <c:overlap val="-50"/>
        <c:axId val="444089904"/>
        <c:axId val="442895056"/>
      </c:barChart>
      <c:catAx>
        <c:axId val="444089904"/>
        <c:scaling>
          <c:orientation val="minMax"/>
        </c:scaling>
        <c:delete val="0"/>
        <c:axPos val="l"/>
        <c:majorGridlines>
          <c:spPr>
            <a:ln w="9525" cap="flat" cmpd="sng" algn="ctr">
              <a:solidFill>
                <a:schemeClr val="accent1">
                  <a:alpha val="7000"/>
                </a:schemeClr>
              </a:solidFill>
              <a:prstDash val="lg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800" b="0" i="0" u="none" strike="noStrike" kern="1200" baseline="0">
                <a:solidFill>
                  <a:schemeClr val="lt1">
                    <a:lumMod val="75000"/>
                  </a:schemeClr>
                </a:solidFill>
                <a:latin typeface="+mn-lt"/>
                <a:ea typeface="+mn-ea"/>
                <a:cs typeface="+mn-cs"/>
              </a:defRPr>
            </a:pPr>
          </a:p>
        </c:txPr>
        <c:crossAx val="442895056"/>
        <c:crosses val="autoZero"/>
        <c:auto val="1"/>
        <c:lblAlgn val="ctr"/>
        <c:lblOffset val="100"/>
        <c:noMultiLvlLbl val="0"/>
      </c:catAx>
      <c:valAx>
        <c:axId val="442895056"/>
        <c:scaling>
          <c:orientation val="minMax"/>
        </c:scaling>
        <c:delete val="0"/>
        <c:axPos val="b"/>
        <c:majorGridlines>
          <c:spPr>
            <a:ln w="9525" cap="flat" cmpd="sng" algn="ctr">
              <a:solidFill>
                <a:schemeClr val="bg1">
                  <a:alpha val="7000"/>
                </a:schemeClr>
              </a:solidFill>
              <a:prstDash val="lg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800" b="0" i="0" u="none" strike="noStrike" kern="1200" baseline="0">
                <a:solidFill>
                  <a:schemeClr val="lt1">
                    <a:lumMod val="75000"/>
                  </a:schemeClr>
                </a:solidFill>
                <a:latin typeface="+mn-lt"/>
                <a:ea typeface="+mn-ea"/>
                <a:cs typeface="+mn-cs"/>
              </a:defRPr>
            </a:pPr>
          </a:p>
        </c:txPr>
        <c:crossAx val="444089904"/>
        <c:crosses val="autoZero"/>
        <c:crossBetween val="between"/>
      </c:valAx>
      <c:spPr>
        <a:noFill/>
        <a:ln>
          <a:solidFill>
            <a:schemeClr val="bg1">
              <a:alpha val="2000"/>
            </a:schemeClr>
          </a:solidFill>
        </a:ln>
        <a:effectLst/>
      </c:spPr>
    </c:plotArea>
    <c:plotVisOnly val="1"/>
    <c:dispBlanksAs val="gap"/>
    <c:showDLblsOverMax val="0"/>
  </c:chart>
  <c:spPr>
    <a:noFill/>
    <a:ln w="9525" cap="flat" cmpd="sng" algn="ctr">
      <a:noFill/>
      <a:round/>
    </a:ln>
    <a:effectLst/>
  </c:spPr>
  <c:txPr>
    <a:bodyPr/>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w="9525" cap="flat" cmpd="sng" algn="ctr">
              <a:solidFill>
                <a:schemeClr val="accent1"/>
              </a:solidFill>
              <a:miter lim="800000"/>
            </a:ln>
            <a:effectLst>
              <a:glow rad="63500">
                <a:schemeClr val="accent1">
                  <a:satMod val="175000"/>
                  <a:alpha val="25000"/>
                </a:schemeClr>
              </a:glow>
            </a:effectLst>
          </c:spPr>
          <c:invertIfNegative val="0"/>
          <c:dLbls>
            <c:dLbl>
              <c:idx val="0"/>
              <c:layout>
                <c:manualLayout>
                  <c:x val="0.017808219178082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0958904109589"/>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821917808219173"/>
                  <c:y val="-1.0185067526416e-1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54794520547944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136986301369868"/>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1800" b="0" i="0" u="none" strike="noStrike" kern="1200" baseline="0">
                    <a:solidFill>
                      <a:schemeClr val="lt1">
                        <a:lumMod val="7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a:solidFill>
                        <a:schemeClr val="lt1">
                          <a:lumMod val="50000"/>
                        </a:schemeClr>
                      </a:solidFill>
                      <a:round/>
                    </a:ln>
                    <a:effectLst/>
                  </c:spPr>
                </c15:leaderLines>
              </c:ext>
            </c:extLst>
          </c:dLbls>
          <c:cat>
            <c:strRef>
              <c:f>Sheet2!$B$2:$K$2</c:f>
              <c:strCache>
                <c:ptCount val="10"/>
                <c:pt idx="0">
                  <c:v>河南省物业管理协会</c:v>
                </c:pt>
                <c:pt idx="1">
                  <c:v>武汉市物业管理协会</c:v>
                </c:pt>
                <c:pt idx="2">
                  <c:v>河北省物业管理行业协会</c:v>
                </c:pt>
                <c:pt idx="3">
                  <c:v>广东省物业管理行业协会</c:v>
                </c:pt>
                <c:pt idx="4">
                  <c:v>北京物业管理行业协会</c:v>
                </c:pt>
                <c:pt idx="5">
                  <c:v>深圳市物业管理行业协会</c:v>
                </c:pt>
                <c:pt idx="6">
                  <c:v>合肥市物业管理协会</c:v>
                </c:pt>
                <c:pt idx="7">
                  <c:v>成都市物业管理协会</c:v>
                </c:pt>
                <c:pt idx="8">
                  <c:v>上海市物业管理行业协会</c:v>
                </c:pt>
                <c:pt idx="9">
                  <c:v>长沙市物业管理协会</c:v>
                </c:pt>
              </c:strCache>
            </c:strRef>
          </c:cat>
          <c:val>
            <c:numRef>
              <c:f>Sheet2!$B$3:$K$3</c:f>
              <c:numCache>
                <c:formatCode>General</c:formatCode>
                <c:ptCount val="10"/>
                <c:pt idx="0">
                  <c:v>17496</c:v>
                </c:pt>
                <c:pt idx="1">
                  <c:v>20930</c:v>
                </c:pt>
                <c:pt idx="2">
                  <c:v>22087</c:v>
                </c:pt>
                <c:pt idx="3">
                  <c:v>23385</c:v>
                </c:pt>
                <c:pt idx="4">
                  <c:v>25300</c:v>
                </c:pt>
                <c:pt idx="5">
                  <c:v>25986</c:v>
                </c:pt>
                <c:pt idx="6">
                  <c:v>30196</c:v>
                </c:pt>
                <c:pt idx="7">
                  <c:v>50186</c:v>
                </c:pt>
                <c:pt idx="8">
                  <c:v>101555</c:v>
                </c:pt>
                <c:pt idx="9">
                  <c:v>269623</c:v>
                </c:pt>
              </c:numCache>
            </c:numRef>
          </c:val>
        </c:ser>
        <c:dLbls>
          <c:showLegendKey val="0"/>
          <c:showVal val="1"/>
          <c:showCatName val="0"/>
          <c:showSerName val="0"/>
          <c:showPercent val="0"/>
          <c:showBubbleSize val="0"/>
        </c:dLbls>
        <c:gapWidth val="182"/>
        <c:overlap val="-50"/>
        <c:axId val="294138512"/>
        <c:axId val="442666912"/>
      </c:barChart>
      <c:catAx>
        <c:axId val="294138512"/>
        <c:scaling>
          <c:orientation val="minMax"/>
        </c:scaling>
        <c:delete val="0"/>
        <c:axPos val="l"/>
        <c:majorGridlines>
          <c:spPr>
            <a:ln w="9525" cap="flat" cmpd="sng" algn="ctr">
              <a:solidFill>
                <a:schemeClr val="bg1">
                  <a:alpha val="7000"/>
                </a:schemeClr>
              </a:solidFill>
              <a:prstDash val="lg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800" b="0" i="0" u="none" strike="noStrike" kern="1200" baseline="0">
                <a:solidFill>
                  <a:schemeClr val="lt1">
                    <a:lumMod val="75000"/>
                  </a:schemeClr>
                </a:solidFill>
                <a:latin typeface="+mn-lt"/>
                <a:ea typeface="+mn-ea"/>
                <a:cs typeface="+mn-cs"/>
              </a:defRPr>
            </a:pPr>
          </a:p>
        </c:txPr>
        <c:crossAx val="442666912"/>
        <c:crosses val="autoZero"/>
        <c:auto val="1"/>
        <c:lblAlgn val="ctr"/>
        <c:lblOffset val="100"/>
        <c:noMultiLvlLbl val="0"/>
      </c:catAx>
      <c:valAx>
        <c:axId val="442666912"/>
        <c:scaling>
          <c:orientation val="minMax"/>
        </c:scaling>
        <c:delete val="0"/>
        <c:axPos val="b"/>
        <c:majorGridlines>
          <c:spPr>
            <a:ln w="9525" cap="flat" cmpd="sng" algn="ctr">
              <a:solidFill>
                <a:schemeClr val="bg1">
                  <a:alpha val="11000"/>
                </a:schemeClr>
              </a:solidFill>
              <a:prstDash val="lg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800" b="0" i="0" u="none" strike="noStrike" kern="1200" baseline="0">
                <a:solidFill>
                  <a:schemeClr val="lt1">
                    <a:lumMod val="75000"/>
                  </a:schemeClr>
                </a:solidFill>
                <a:latin typeface="+mn-lt"/>
                <a:ea typeface="+mn-ea"/>
                <a:cs typeface="+mn-cs"/>
              </a:defRPr>
            </a:pPr>
          </a:p>
        </c:txPr>
        <c:crossAx val="294138512"/>
        <c:crosses val="autoZero"/>
        <c:crossBetween val="between"/>
      </c:valAx>
      <c:spPr>
        <a:noFill/>
        <a:ln>
          <a:solidFill>
            <a:schemeClr val="bg1">
              <a:alpha val="0"/>
            </a:schemeClr>
          </a:solidFill>
        </a:ln>
        <a:effectLst/>
      </c:spPr>
    </c:plotArea>
    <c:plotVisOnly val="1"/>
    <c:dispBlanksAs val="gap"/>
    <c:showDLblsOverMax val="0"/>
  </c:chart>
  <c:spPr>
    <a:noFill/>
    <a:ln w="9525" cap="flat" cmpd="sng" algn="ctr">
      <a:noFill/>
      <a:round/>
    </a:ln>
    <a:effectLst/>
  </c:spPr>
  <c:txPr>
    <a:bodyPr/>
    <a:lstStyle/>
    <a:p>
      <a:pPr>
        <a:defRPr lang="zh-CN" sz="18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699087" y="1056000"/>
            <a:ext cx="13888630" cy="2968441"/>
          </a:xfrm>
        </p:spPr>
        <p:txBody>
          <a:bodyPr lIns="90000" tIns="46800" rIns="90000" bIns="46800" anchor="b" anchorCtr="0">
            <a:normAutofit/>
          </a:bodyPr>
          <a:lstStyle>
            <a:lvl1pPr algn="ctr">
              <a:defRPr sz="693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699087" y="4111748"/>
            <a:ext cx="13888630" cy="1700410"/>
          </a:xfrm>
        </p:spPr>
        <p:txBody>
          <a:bodyPr lIns="90000" tIns="46800" rIns="90000" bIns="46800">
            <a:normAutofit/>
          </a:bodyPr>
          <a:lstStyle>
            <a:lvl1pPr marL="0" indent="0" algn="ctr" eaLnBrk="1" fontAlgn="auto" latinLnBrk="0" hangingPunct="1">
              <a:lnSpc>
                <a:spcPct val="110000"/>
              </a:lnSpc>
              <a:buNone/>
              <a:defRPr sz="2770" u="none" strike="noStrike" kern="1200" cap="none" spc="200" normalizeH="0" baseline="0">
                <a:solidFill>
                  <a:schemeClr val="tx1">
                    <a:lumMod val="65000"/>
                    <a:lumOff val="35000"/>
                  </a:schemeClr>
                </a:solidFill>
                <a:uFillTx/>
              </a:defRPr>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62299" y="893858"/>
            <a:ext cx="15552000" cy="6331843"/>
          </a:xfrm>
        </p:spPr>
        <p:txBody>
          <a:bodyPr/>
          <a:lstStyle>
            <a:lvl1pPr marL="264160" indent="-26416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791845" indent="-26416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320165" indent="-26416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847850" indent="-26416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376170" indent="-26416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699087" y="2868662"/>
            <a:ext cx="13888630" cy="1176567"/>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93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699087" y="4111748"/>
            <a:ext cx="13888630" cy="544630"/>
          </a:xfrm>
        </p:spPr>
        <p:txBody>
          <a:bodyPr lIns="90000" tIns="46800" rIns="90000" bIns="46800">
            <a:normAutofit/>
          </a:bodyPr>
          <a:lstStyle>
            <a:lvl1pPr marL="0" indent="0" algn="ctr">
              <a:lnSpc>
                <a:spcPct val="110000"/>
              </a:lnSpc>
              <a:buNone/>
              <a:defRPr sz="277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62299" y="702614"/>
            <a:ext cx="15546897" cy="814866"/>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415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862299" y="1721197"/>
            <a:ext cx="15546897" cy="5496189"/>
          </a:xfrm>
        </p:spPr>
        <p:txBody>
          <a:bodyPr vert="horz" lIns="90000" tIns="46800" rIns="90000" bIns="46800" rtlCol="0">
            <a:normAutofit/>
          </a:bodyPr>
          <a:lstStyle>
            <a:lvl1pPr marL="264160" marR="0" lvl="0" indent="-26416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08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791845" marR="0" lvl="1" indent="-26416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320165" marR="0" lvl="2" indent="-26416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847850" marR="0" lvl="3" indent="-26416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376170" marR="0" lvl="4" indent="-26416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821606" y="4444347"/>
            <a:ext cx="11010897" cy="885543"/>
          </a:xfrm>
        </p:spPr>
        <p:txBody>
          <a:bodyPr lIns="90000" tIns="46800" rIns="90000" bIns="46800" anchor="b" anchorCtr="0">
            <a:normAutofit/>
          </a:bodyPr>
          <a:lstStyle>
            <a:lvl1pPr>
              <a:defRPr sz="508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2821606" y="5329890"/>
            <a:ext cx="11010897" cy="1001953"/>
          </a:xfrm>
        </p:spPr>
        <p:txBody>
          <a:bodyPr lIns="90000" tIns="46800" rIns="90000" bIns="46800">
            <a:normAutofit/>
          </a:bodyPr>
          <a:lstStyle>
            <a:lvl1pPr marL="0" indent="0" eaLnBrk="1" fontAlgn="auto" latinLnBrk="0" hangingPunct="1">
              <a:lnSpc>
                <a:spcPct val="130000"/>
              </a:lnSpc>
              <a:buNone/>
              <a:defRPr kumimoji="0" lang="zh-CN" altLang="en-US" sz="208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62299" y="702614"/>
            <a:ext cx="15546897" cy="814866"/>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415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862299" y="1733669"/>
            <a:ext cx="7337197" cy="5483717"/>
          </a:xfrm>
        </p:spPr>
        <p:txBody>
          <a:bodyPr vert="horz" lIns="90000" tIns="46800" rIns="90000" bIns="46800" rtlCol="0">
            <a:normAutofit/>
          </a:bodyPr>
          <a:lstStyle>
            <a:lvl1pPr marL="264160" marR="0" lvl="0" indent="-26416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791845" marR="0" lvl="1" indent="-26416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320165" marR="0" lvl="2" indent="-26416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847850" marR="0" lvl="3" indent="-26416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376170" marR="0" lvl="4" indent="-26416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9087307" y="1733669"/>
            <a:ext cx="7337197" cy="5483717"/>
          </a:xfrm>
        </p:spPr>
        <p:txBody>
          <a:bodyPr lIns="90000" tIns="46800" rIns="90000" bIns="46800">
            <a:normAutofit/>
          </a:bodyPr>
          <a:lstStyle>
            <a:lvl1pPr marL="264160" indent="-264160" eaLnBrk="1" fontAlgn="auto" latinLnBrk="0" hangingPunct="1">
              <a:lnSpc>
                <a:spcPct val="130000"/>
              </a:lnSpc>
              <a:spcAft>
                <a:spcPts val="600"/>
              </a:spcAft>
              <a:buFont typeface="Arial" panose="020B0604020202020204" pitchFamily="34" charset="0"/>
              <a:buChar char="●"/>
              <a:defRPr sz="185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791845" indent="-26416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85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320165" indent="-264160" eaLnBrk="1" fontAlgn="auto" latinLnBrk="0" hangingPunct="1">
              <a:lnSpc>
                <a:spcPct val="120000"/>
              </a:lnSpc>
              <a:buFont typeface="Arial" panose="020B0604020202020204" pitchFamily="34" charset="0"/>
              <a:buChar char="●"/>
              <a:defRPr sz="185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847850" indent="-264160" eaLnBrk="1" fontAlgn="auto" latinLnBrk="0" hangingPunct="1">
              <a:lnSpc>
                <a:spcPct val="120000"/>
              </a:lnSpc>
              <a:buFont typeface="Wingdings" panose="05000000000000000000" charset="0"/>
              <a:buChar char=""/>
              <a:defRPr sz="1615"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615"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62299" y="702614"/>
            <a:ext cx="15546897" cy="814866"/>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415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862299" y="1650520"/>
            <a:ext cx="7571905" cy="440693"/>
          </a:xfrm>
        </p:spPr>
        <p:txBody>
          <a:bodyPr lIns="101600" tIns="38100" rIns="76200" bIns="38100" anchor="t" anchorCtr="0">
            <a:normAutofit/>
          </a:bodyPr>
          <a:lstStyle>
            <a:lvl1pPr marL="0" indent="0" eaLnBrk="1" fontAlgn="auto" latinLnBrk="0" hangingPunct="1">
              <a:lnSpc>
                <a:spcPct val="100000"/>
              </a:lnSpc>
              <a:spcAft>
                <a:spcPts val="0"/>
              </a:spcAft>
              <a:buNone/>
              <a:defRPr sz="231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862299" y="2141102"/>
            <a:ext cx="7571905" cy="5076284"/>
          </a:xfrm>
        </p:spPr>
        <p:txBody>
          <a:bodyPr vert="horz" lIns="101600" tIns="0" rIns="82550" bIns="0" rtlCol="0">
            <a:normAutofit/>
          </a:bodyPr>
          <a:lstStyle>
            <a:lvl1pPr marL="264160" marR="0" lvl="0" indent="-26416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791845" marR="0" lvl="1" indent="-26416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320165" marR="0" lvl="2" indent="-26416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847850" marR="0" lvl="3" indent="-26416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376170" marR="0" lvl="4" indent="-26416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8838071" y="1641892"/>
            <a:ext cx="7571905" cy="44069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31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8838071" y="2141102"/>
            <a:ext cx="7571905" cy="5076284"/>
          </a:xfrm>
        </p:spPr>
        <p:txBody>
          <a:bodyPr vert="horz" lIns="101600" tIns="0" rIns="82550" bIns="0" rtlCol="0">
            <a:normAutofit/>
          </a:bodyPr>
          <a:lstStyle>
            <a:lvl1pPr marL="264160" marR="0" lvl="0" indent="-26416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791845" marR="0" lvl="1" indent="-26416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320165" marR="0" lvl="2" indent="-26416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847850" marR="0" lvl="3" indent="-26416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376170" marR="0" lvl="4" indent="-26416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615"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62299" y="702614"/>
            <a:ext cx="15546897" cy="814866"/>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415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862200" y="1795933"/>
            <a:ext cx="7416900" cy="53218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85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791845" marR="0" lvl="1" indent="-26416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850" b="0" i="0" u="none" strike="noStrike" kern="1200" cap="none" spc="150" normalizeH="0" baseline="0" noProof="1" dirty="0">
                <a:solidFill>
                  <a:schemeClr val="tx1"/>
                </a:solidFill>
                <a:uFillTx/>
                <a:latin typeface="+mn-lt"/>
                <a:ea typeface="+mn-ea"/>
                <a:cs typeface="+mn-cs"/>
                <a:sym typeface="+mn-ea"/>
              </a:defRPr>
            </a:lvl2pPr>
            <a:lvl3pPr marL="1320165" marR="0" lvl="2" indent="-26416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50" b="0" i="0" u="none" strike="noStrike" kern="1200" cap="none" spc="150" normalizeH="0" baseline="0" noProof="1" dirty="0">
                <a:solidFill>
                  <a:schemeClr val="tx1"/>
                </a:solidFill>
                <a:uFillTx/>
                <a:latin typeface="+mn-lt"/>
                <a:ea typeface="+mn-ea"/>
                <a:cs typeface="+mn-cs"/>
                <a:sym typeface="+mn-ea"/>
              </a:defRPr>
            </a:lvl3pPr>
            <a:lvl4pPr marL="1847850" marR="0" lvl="3" indent="-26416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50" b="0" i="0" u="none" strike="noStrike" kern="1200" cap="none" spc="150" normalizeH="0" baseline="0" noProof="1" dirty="0">
                <a:solidFill>
                  <a:schemeClr val="tx1"/>
                </a:solidFill>
                <a:uFillTx/>
                <a:latin typeface="+mn-lt"/>
                <a:ea typeface="+mn-ea"/>
                <a:cs typeface="+mn-cs"/>
                <a:sym typeface="+mn-ea"/>
              </a:defRPr>
            </a:lvl4pPr>
            <a:lvl5pPr marL="2376170" marR="0" lvl="4" indent="-26416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5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9000567" y="1796032"/>
            <a:ext cx="7408630" cy="532157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8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27685"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4506015" y="1056000"/>
            <a:ext cx="1479685" cy="58080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323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1296000" y="1056000"/>
            <a:ext cx="12995716" cy="5808000"/>
          </a:xfrm>
        </p:spPr>
        <p:txBody>
          <a:bodyPr vert="eaVert" lIns="46800" tIns="46800" rIns="46800" bIns="46800"/>
          <a:lstStyle>
            <a:lvl1pPr marL="264160" indent="-26416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791845" indent="-26416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320165" indent="-26416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847850" indent="-26416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376170" indent="-26416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62299" y="702614"/>
            <a:ext cx="15546897" cy="814866"/>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862299" y="1721197"/>
            <a:ext cx="15546897" cy="5496189"/>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67402" y="7292221"/>
            <a:ext cx="3826772" cy="365858"/>
          </a:xfrm>
          <a:prstGeom prst="rect">
            <a:avLst/>
          </a:prstGeom>
        </p:spPr>
        <p:txBody>
          <a:bodyPr vert="horz" lIns="91440" tIns="45720" rIns="91440" bIns="45720" rtlCol="0" anchor="ctr">
            <a:normAutofit/>
          </a:bodyPr>
          <a:lstStyle>
            <a:lvl1pPr algn="l">
              <a:defRPr sz="1155"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5833701" y="7292221"/>
            <a:ext cx="5612598" cy="365858"/>
          </a:xfrm>
          <a:prstGeom prst="rect">
            <a:avLst/>
          </a:prstGeom>
        </p:spPr>
        <p:txBody>
          <a:bodyPr vert="horz" lIns="91440" tIns="45720" rIns="91440" bIns="45720" rtlCol="0" anchor="ctr">
            <a:normAutofit/>
          </a:bodyPr>
          <a:lstStyle>
            <a:lvl1pPr algn="ctr">
              <a:defRPr sz="1155"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12582425" y="7292221"/>
            <a:ext cx="3826772" cy="365858"/>
          </a:xfrm>
          <a:prstGeom prst="rect">
            <a:avLst/>
          </a:prstGeom>
        </p:spPr>
        <p:txBody>
          <a:bodyPr vert="horz" lIns="91440" tIns="45720" rIns="91440" bIns="45720" rtlCol="0" anchor="ctr">
            <a:normAutofit/>
          </a:bodyPr>
          <a:lstStyle>
            <a:lvl1pPr algn="r">
              <a:defRPr sz="1155"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56005" rtl="0" eaLnBrk="1" fontAlgn="auto" latinLnBrk="0" hangingPunct="1">
        <a:lnSpc>
          <a:spcPct val="100000"/>
        </a:lnSpc>
        <a:spcBef>
          <a:spcPct val="0"/>
        </a:spcBef>
        <a:buNone/>
        <a:defRPr sz="4155"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64160" indent="-264160" algn="l" defTabSz="1056005" rtl="0" eaLnBrk="1" fontAlgn="auto" latinLnBrk="0" hangingPunct="1">
        <a:lnSpc>
          <a:spcPct val="130000"/>
        </a:lnSpc>
        <a:spcBef>
          <a:spcPts val="0"/>
        </a:spcBef>
        <a:spcAft>
          <a:spcPts val="1000"/>
        </a:spcAft>
        <a:buFont typeface="Arial" panose="020B0604020202020204" pitchFamily="34" charset="0"/>
        <a:buChar char="●"/>
        <a:defRPr sz="208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791845" indent="-264160" algn="l" defTabSz="1056005" rtl="0" eaLnBrk="1" fontAlgn="auto" latinLnBrk="0" hangingPunct="1">
        <a:lnSpc>
          <a:spcPct val="120000"/>
        </a:lnSpc>
        <a:spcBef>
          <a:spcPts val="0"/>
        </a:spcBef>
        <a:spcAft>
          <a:spcPts val="600"/>
        </a:spcAft>
        <a:buFont typeface="Arial" panose="020B0604020202020204" pitchFamily="34" charset="0"/>
        <a:buChar char="●"/>
        <a:tabLst>
          <a:tab pos="1859280" algn="l"/>
          <a:tab pos="1859280" algn="l"/>
          <a:tab pos="1859280" algn="l"/>
          <a:tab pos="1859280" algn="l"/>
        </a:tabLst>
        <a:defRPr sz="18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320165" indent="-264160" algn="l" defTabSz="1056005" rtl="0" eaLnBrk="1" fontAlgn="auto" latinLnBrk="0" hangingPunct="1">
        <a:lnSpc>
          <a:spcPct val="120000"/>
        </a:lnSpc>
        <a:spcBef>
          <a:spcPts val="0"/>
        </a:spcBef>
        <a:spcAft>
          <a:spcPts val="600"/>
        </a:spcAft>
        <a:buFont typeface="Arial" panose="020B0604020202020204" pitchFamily="34" charset="0"/>
        <a:buChar char="●"/>
        <a:defRPr sz="18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847850" indent="-264160" algn="l" defTabSz="1056005" rtl="0" eaLnBrk="1" fontAlgn="auto" latinLnBrk="0" hangingPunct="1">
        <a:lnSpc>
          <a:spcPct val="120000"/>
        </a:lnSpc>
        <a:spcBef>
          <a:spcPts val="0"/>
        </a:spcBef>
        <a:spcAft>
          <a:spcPts val="300"/>
        </a:spcAft>
        <a:buFont typeface="Wingdings" panose="05000000000000000000" charset="0"/>
        <a:buChar char=""/>
        <a:defRPr sz="161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376170" indent="-264160" algn="l" defTabSz="1056005" rtl="0" eaLnBrk="1" fontAlgn="auto" latinLnBrk="0" hangingPunct="1">
        <a:lnSpc>
          <a:spcPct val="120000"/>
        </a:lnSpc>
        <a:spcBef>
          <a:spcPts val="0"/>
        </a:spcBef>
        <a:spcAft>
          <a:spcPts val="300"/>
        </a:spcAft>
        <a:buFont typeface="Arial" panose="020B0604020202020204" pitchFamily="34" charset="0"/>
        <a:buChar char="•"/>
        <a:defRPr sz="161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png"/><Relationship Id="rId15" Type="http://schemas.openxmlformats.org/officeDocument/2006/relationships/slideLayout" Target="../slideLayouts/slideLayout2.xml"/><Relationship Id="rId14" Type="http://schemas.openxmlformats.org/officeDocument/2006/relationships/image" Target="../media/image29.png"/><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tags" Target="../tags/tag63.xml"/><Relationship Id="rId2" Type="http://schemas.openxmlformats.org/officeDocument/2006/relationships/image" Target="../media/image1.png"/><Relationship Id="rId17" Type="http://schemas.openxmlformats.org/officeDocument/2006/relationships/slideLayout" Target="../slideLayouts/slideLayout2.xml"/><Relationship Id="rId16" Type="http://schemas.openxmlformats.org/officeDocument/2006/relationships/image" Target="../media/image10.png"/><Relationship Id="rId15" Type="http://schemas.openxmlformats.org/officeDocument/2006/relationships/image" Target="../media/image40.png"/><Relationship Id="rId14" Type="http://schemas.openxmlformats.org/officeDocument/2006/relationships/image" Target="../media/image39.pn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jpeg"/><Relationship Id="rId7" Type="http://schemas.openxmlformats.org/officeDocument/2006/relationships/image" Target="../media/image43.jpeg"/><Relationship Id="rId6" Type="http://schemas.openxmlformats.org/officeDocument/2006/relationships/image" Target="../media/image42.png"/><Relationship Id="rId5" Type="http://schemas.openxmlformats.org/officeDocument/2006/relationships/tags" Target="../tags/tag64.xml"/><Relationship Id="rId4" Type="http://schemas.openxmlformats.org/officeDocument/2006/relationships/image" Target="../media/image14.png"/><Relationship Id="rId3" Type="http://schemas.openxmlformats.org/officeDocument/2006/relationships/image" Target="../media/image41.png"/><Relationship Id="rId2" Type="http://schemas.openxmlformats.org/officeDocument/2006/relationships/image" Target="../media/image10.png"/><Relationship Id="rId12" Type="http://schemas.openxmlformats.org/officeDocument/2006/relationships/slideLayout" Target="../slideLayouts/slideLayout2.xml"/><Relationship Id="rId11" Type="http://schemas.openxmlformats.org/officeDocument/2006/relationships/image" Target="../media/image47.jpeg"/><Relationship Id="rId10" Type="http://schemas.openxmlformats.org/officeDocument/2006/relationships/image" Target="../media/image46.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52.wdp"/><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chart" Target="../charts/chart3.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4" name="object 4"/>
          <p:cNvSpPr/>
          <p:nvPr/>
        </p:nvSpPr>
        <p:spPr>
          <a:xfrm>
            <a:off x="0" y="0"/>
            <a:ext cx="17279937" cy="7948003"/>
          </a:xfrm>
          <a:prstGeom prst="rect">
            <a:avLst/>
          </a:prstGeom>
          <a:blipFill>
            <a:blip r:embed="rId2" cstate="print"/>
            <a:stretch>
              <a:fillRect/>
            </a:stretch>
          </a:blipFill>
        </p:spPr>
        <p:txBody>
          <a:bodyPr wrap="square" lIns="0" tIns="0" rIns="0" bIns="0" rtlCol="0"/>
          <a:lstStyle/>
          <a:p/>
        </p:txBody>
      </p:sp>
      <p:sp>
        <p:nvSpPr>
          <p:cNvPr id="45" name="矩形 44"/>
          <p:cNvSpPr/>
          <p:nvPr/>
        </p:nvSpPr>
        <p:spPr>
          <a:xfrm>
            <a:off x="0" y="0"/>
            <a:ext cx="17279938" cy="7920038"/>
          </a:xfrm>
          <a:prstGeom prst="rect">
            <a:avLst/>
          </a:prstGeom>
          <a:solidFill>
            <a:srgbClr val="08080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1828720" y="2029603"/>
            <a:ext cx="13643389" cy="2306955"/>
          </a:xfrm>
          <a:prstGeom prst="rect">
            <a:avLst/>
          </a:prstGeom>
          <a:noFill/>
        </p:spPr>
        <p:txBody>
          <a:bodyPr wrap="square" rtlCol="0">
            <a:spAutoFit/>
          </a:bodyPr>
          <a:lstStyle>
            <a:defPPr>
              <a:defRPr lang="zh-CN"/>
            </a:defPPr>
            <a:lvl1pPr>
              <a:defRPr sz="6600" b="1" spc="200">
                <a:solidFill>
                  <a:schemeClr val="bg1"/>
                </a:solidFill>
                <a:cs typeface="+mn-ea"/>
              </a:defRPr>
            </a:lvl1pPr>
          </a:lstStyle>
          <a:p>
            <a:r>
              <a:rPr lang="en-US" altLang="zh-CN" sz="7200" dirty="0">
                <a:ln>
                  <a:solidFill>
                    <a:schemeClr val="tx1"/>
                  </a:solidFill>
                </a:ln>
                <a:solidFill>
                  <a:srgbClr val="E720E4"/>
                </a:solidFill>
              </a:rPr>
              <a:t>2020</a:t>
            </a:r>
            <a:endParaRPr lang="en-US" altLang="zh-CN" sz="7200" dirty="0">
              <a:ln>
                <a:solidFill>
                  <a:schemeClr val="tx1"/>
                </a:solidFill>
              </a:ln>
              <a:solidFill>
                <a:srgbClr val="E720E4"/>
              </a:solidFill>
            </a:endParaRPr>
          </a:p>
          <a:p>
            <a:r>
              <a:rPr lang="zh-CN" altLang="zh-CN" sz="7200" dirty="0"/>
              <a:t>物业管理媒体影响力报告</a:t>
            </a:r>
            <a:endParaRPr lang="zh-CN" altLang="en-US" sz="7200" dirty="0"/>
          </a:p>
        </p:txBody>
      </p:sp>
      <p:sp>
        <p:nvSpPr>
          <p:cNvPr id="47" name="object 11"/>
          <p:cNvSpPr/>
          <p:nvPr/>
        </p:nvSpPr>
        <p:spPr>
          <a:xfrm>
            <a:off x="8528428" y="573836"/>
            <a:ext cx="246264" cy="351809"/>
          </a:xfrm>
          <a:prstGeom prst="rect">
            <a:avLst/>
          </a:prstGeom>
          <a:blipFill>
            <a:blip r:embed="rId3" cstate="print"/>
            <a:stretch>
              <a:fillRect/>
            </a:stretch>
          </a:blipFill>
        </p:spPr>
        <p:txBody>
          <a:bodyPr wrap="square" lIns="0" tIns="0" rIns="0" bIns="0" rtlCol="0"/>
          <a:lstStyle/>
          <a:p/>
        </p:txBody>
      </p:sp>
      <p:sp>
        <p:nvSpPr>
          <p:cNvPr id="48" name="object 3"/>
          <p:cNvSpPr/>
          <p:nvPr/>
        </p:nvSpPr>
        <p:spPr>
          <a:xfrm>
            <a:off x="6905350" y="4461749"/>
            <a:ext cx="3486254" cy="3486254"/>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sp>
        <p:nvSpPr>
          <p:cNvPr id="49" name="object 16"/>
          <p:cNvSpPr/>
          <p:nvPr/>
        </p:nvSpPr>
        <p:spPr>
          <a:xfrm>
            <a:off x="5668747" y="651065"/>
            <a:ext cx="6570878" cy="6502268"/>
          </a:xfrm>
          <a:prstGeom prst="rect">
            <a:avLst/>
          </a:prstGeom>
          <a:blipFill>
            <a:blip r:embed="rId4" cstate="print"/>
            <a:stretch>
              <a:fillRect/>
            </a:stretch>
          </a:blipFill>
        </p:spPr>
        <p:txBody>
          <a:bodyPr wrap="square" lIns="0" tIns="0" rIns="0" bIns="0" rtlCol="0"/>
          <a:lstStyl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协会微信公众号关注人数标准差</a:t>
            </a:r>
            <a:endParaRPr lang="zh-CN" altLang="en-US" dirty="0"/>
          </a:p>
        </p:txBody>
      </p:sp>
      <p:sp>
        <p:nvSpPr>
          <p:cNvPr id="24" name="矩形 23"/>
          <p:cNvSpPr/>
          <p:nvPr/>
        </p:nvSpPr>
        <p:spPr>
          <a:xfrm>
            <a:off x="3445160" y="4921588"/>
            <a:ext cx="10375974" cy="732060"/>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协会</a:t>
            </a:r>
            <a:r>
              <a:rPr lang="zh-HK" altLang="zh-CN" sz="2400" kern="100" spc="300" dirty="0">
                <a:solidFill>
                  <a:schemeClr val="bg1"/>
                </a:solidFill>
                <a:latin typeface="华文仿宋" panose="02010600040101010101" pitchFamily="2" charset="-122"/>
                <a:ea typeface="华文仿宋" panose="02010600040101010101" pitchFamily="2" charset="-122"/>
              </a:rPr>
              <a:t>微信公众号在用户人数这一指标上存在</a:t>
            </a:r>
            <a:r>
              <a:rPr lang="zh-CN" altLang="zh-CN" sz="2400" kern="100" spc="300" dirty="0">
                <a:solidFill>
                  <a:schemeClr val="bg1"/>
                </a:solidFill>
                <a:latin typeface="华文仿宋" panose="02010600040101010101" pitchFamily="2" charset="-122"/>
                <a:ea typeface="华文仿宋" panose="02010600040101010101" pitchFamily="2" charset="-122"/>
              </a:rPr>
              <a:t>相对</a:t>
            </a:r>
            <a:r>
              <a:rPr lang="zh-HK" altLang="zh-CN" sz="2400" kern="100" spc="300" dirty="0">
                <a:solidFill>
                  <a:schemeClr val="bg1"/>
                </a:solidFill>
                <a:latin typeface="华文仿宋" panose="02010600040101010101" pitchFamily="2" charset="-122"/>
                <a:ea typeface="华文仿宋" panose="02010600040101010101" pitchFamily="2" charset="-122"/>
              </a:rPr>
              <a:t>的不平衡状况</a:t>
            </a:r>
            <a:r>
              <a:rPr lang="zh-CN" altLang="zh-CN" sz="2400" kern="100" spc="300" dirty="0">
                <a:solidFill>
                  <a:schemeClr val="bg1"/>
                </a:solidFill>
                <a:latin typeface="华文仿宋" panose="02010600040101010101" pitchFamily="2" charset="-122"/>
                <a:ea typeface="华文仿宋" panose="02010600040101010101" pitchFamily="2" charset="-122"/>
              </a:rPr>
              <a:t>。</a:t>
            </a:r>
            <a:endParaRPr lang="en-US"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6" name="矩形 25"/>
          <p:cNvSpPr/>
          <p:nvPr/>
        </p:nvSpPr>
        <p:spPr>
          <a:xfrm>
            <a:off x="3480805" y="4014410"/>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308236" y="3232937"/>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40686.23</a:t>
            </a:r>
            <a:endParaRPr lang="zh-CN" altLang="en-US" sz="7200" b="1" dirty="0">
              <a:blipFill>
                <a:blip r:embed="rId2"/>
                <a:stretch>
                  <a:fillRect/>
                </a:stretch>
              </a:blipFill>
              <a:effectLst/>
              <a:latin typeface="Microsoft JhengHei" panose="020B0604030504040204" charset="-120"/>
            </a:endParaRPr>
          </a:p>
        </p:txBody>
      </p:sp>
      <p:sp>
        <p:nvSpPr>
          <p:cNvPr id="30" name="矩形 29"/>
          <p:cNvSpPr/>
          <p:nvPr/>
        </p:nvSpPr>
        <p:spPr>
          <a:xfrm>
            <a:off x="10619966" y="4002295"/>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297419" y="3243124"/>
            <a:ext cx="5892635"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54354.76</a:t>
            </a:r>
            <a:endParaRPr lang="zh-CN" altLang="en-US" sz="7200" b="1" dirty="0">
              <a:blipFill>
                <a:blip r:embed="rId2"/>
                <a:stretch>
                  <a:fillRect/>
                </a:stretch>
              </a:blipFill>
              <a:effectLst/>
              <a:latin typeface="Microsoft JhengHei" panose="020B0604030504040204" charset="-120"/>
            </a:endParaRPr>
          </a:p>
        </p:txBody>
      </p:sp>
      <p:sp>
        <p:nvSpPr>
          <p:cNvPr id="34" name="矩形 33"/>
          <p:cNvSpPr/>
          <p:nvPr/>
        </p:nvSpPr>
        <p:spPr>
          <a:xfrm>
            <a:off x="1460304" y="439790"/>
            <a:ext cx="9855396"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协会微信公众号关注人数发展不平衡</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5"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6"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8602"/>
            <a:ext cx="8643264" cy="505267"/>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zh-CN" dirty="0"/>
              <a:t>企业微信公众号单篇文章平均阅读量均值</a:t>
            </a:r>
            <a:endParaRPr lang="zh-CN" altLang="en-US" dirty="0"/>
          </a:p>
        </p:txBody>
      </p:sp>
      <p:sp>
        <p:nvSpPr>
          <p:cNvPr id="24" name="矩形 23"/>
          <p:cNvSpPr/>
          <p:nvPr/>
        </p:nvSpPr>
        <p:spPr>
          <a:xfrm>
            <a:off x="5111984" y="4921588"/>
            <a:ext cx="7086930" cy="732060"/>
          </a:xfrm>
          <a:prstGeom prst="rect">
            <a:avLst/>
          </a:prstGeom>
        </p:spPr>
        <p:txBody>
          <a:bodyPr wrap="square">
            <a:spAutoFit/>
          </a:bodyPr>
          <a:lstStyle/>
          <a:p>
            <a:pPr algn="ctr">
              <a:lnSpc>
                <a:spcPct val="200000"/>
              </a:lnSpc>
            </a:pPr>
            <a:r>
              <a:rPr lang="zh-CN" altLang="en-US" sz="2400" kern="100" spc="300" dirty="0">
                <a:solidFill>
                  <a:schemeClr val="bg1"/>
                </a:solidFill>
                <a:latin typeface="华文仿宋" panose="02010600040101010101" pitchFamily="2" charset="-122"/>
                <a:ea typeface="华文仿宋" panose="02010600040101010101" pitchFamily="2" charset="-122"/>
              </a:rPr>
              <a:t>同比增长</a:t>
            </a:r>
            <a:r>
              <a:rPr lang="en-US" altLang="zh-CN" sz="2400" kern="100" spc="300" dirty="0">
                <a:solidFill>
                  <a:schemeClr val="bg1"/>
                </a:solidFill>
                <a:latin typeface="华文仿宋" panose="02010600040101010101" pitchFamily="2" charset="-122"/>
                <a:ea typeface="华文仿宋" panose="02010600040101010101" pitchFamily="2" charset="-122"/>
              </a:rPr>
              <a:t>33.17%</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6" name="矩形 25"/>
          <p:cNvSpPr/>
          <p:nvPr/>
        </p:nvSpPr>
        <p:spPr>
          <a:xfrm>
            <a:off x="3483051" y="4002294"/>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685932" y="3277540"/>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3686.48</a:t>
            </a:r>
            <a:endParaRPr lang="zh-CN" altLang="en-US" sz="7200" b="1" dirty="0">
              <a:blipFill>
                <a:blip r:embed="rId2"/>
                <a:stretch>
                  <a:fillRect/>
                </a:stretch>
              </a:blipFill>
              <a:effectLst/>
              <a:latin typeface="Microsoft JhengHei" panose="020B0604030504040204" charset="-120"/>
            </a:endParaRPr>
          </a:p>
        </p:txBody>
      </p:sp>
      <p:sp>
        <p:nvSpPr>
          <p:cNvPr id="28" name="矩形 27"/>
          <p:cNvSpPr/>
          <p:nvPr/>
        </p:nvSpPr>
        <p:spPr>
          <a:xfrm>
            <a:off x="6600425" y="3697922"/>
            <a:ext cx="75079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次</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0" name="矩形 29"/>
          <p:cNvSpPr/>
          <p:nvPr/>
        </p:nvSpPr>
        <p:spPr>
          <a:xfrm>
            <a:off x="10613742" y="4002294"/>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750036" y="3243123"/>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4909.28</a:t>
            </a:r>
            <a:endParaRPr lang="zh-CN" altLang="en-US" sz="7200" b="1" dirty="0">
              <a:blipFill>
                <a:blip r:embed="rId2"/>
                <a:stretch>
                  <a:fillRect/>
                </a:stretch>
              </a:blipFill>
              <a:effectLst/>
              <a:latin typeface="Microsoft JhengHei" panose="020B0604030504040204" charset="-120"/>
            </a:endParaRPr>
          </a:p>
        </p:txBody>
      </p:sp>
      <p:sp>
        <p:nvSpPr>
          <p:cNvPr id="32" name="矩形 31"/>
          <p:cNvSpPr/>
          <p:nvPr/>
        </p:nvSpPr>
        <p:spPr>
          <a:xfrm>
            <a:off x="13664529" y="3663505"/>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次</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4" name="矩形 33"/>
          <p:cNvSpPr/>
          <p:nvPr/>
        </p:nvSpPr>
        <p:spPr>
          <a:xfrm>
            <a:off x="1460304" y="439790"/>
            <a:ext cx="8519354"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企业微信公众号活跃度整体向好</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20"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1"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2" name="矩形 21"/>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36"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协会</a:t>
            </a:r>
            <a:r>
              <a:rPr lang="zh-CN" altLang="zh-CN" dirty="0"/>
              <a:t>微信公众号</a:t>
            </a:r>
            <a:r>
              <a:rPr lang="zh-CN" altLang="en-US" dirty="0"/>
              <a:t>发文总量</a:t>
            </a:r>
            <a:endParaRPr lang="zh-CN" altLang="en-US" dirty="0"/>
          </a:p>
        </p:txBody>
      </p:sp>
      <p:sp>
        <p:nvSpPr>
          <p:cNvPr id="24" name="矩形 23"/>
          <p:cNvSpPr/>
          <p:nvPr/>
        </p:nvSpPr>
        <p:spPr>
          <a:xfrm>
            <a:off x="5111984" y="4921588"/>
            <a:ext cx="7086930" cy="1568450"/>
          </a:xfrm>
          <a:prstGeom prst="rect">
            <a:avLst/>
          </a:prstGeom>
        </p:spPr>
        <p:txBody>
          <a:bodyPr wrap="square">
            <a:spAutoFit/>
          </a:bodyPr>
          <a:lstStyle/>
          <a:p>
            <a:pPr algn="ctr">
              <a:lnSpc>
                <a:spcPct val="200000"/>
              </a:lnSpc>
            </a:pPr>
            <a:r>
              <a:rPr lang="zh-CN" altLang="en-US" sz="2400" kern="100" spc="300" dirty="0">
                <a:solidFill>
                  <a:schemeClr val="bg1"/>
                </a:solidFill>
                <a:latin typeface="华文仿宋" panose="02010600040101010101" pitchFamily="2" charset="-122"/>
                <a:ea typeface="华文仿宋" panose="02010600040101010101" pitchFamily="2" charset="-122"/>
              </a:rPr>
              <a:t>同比增长</a:t>
            </a:r>
            <a:r>
              <a:rPr lang="en-US" altLang="zh-CN" sz="2400" kern="100" spc="300" dirty="0">
                <a:solidFill>
                  <a:schemeClr val="bg1"/>
                </a:solidFill>
                <a:latin typeface="华文仿宋" panose="02010600040101010101" pitchFamily="2" charset="-122"/>
                <a:ea typeface="华文仿宋" panose="02010600040101010101" pitchFamily="2" charset="-122"/>
              </a:rPr>
              <a:t>20.87%</a:t>
            </a:r>
            <a:endParaRPr lang="zh-CN" altLang="en-US"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en-US" sz="2400" kern="100" spc="300" dirty="0">
                <a:solidFill>
                  <a:schemeClr val="bg1"/>
                </a:solidFill>
                <a:latin typeface="华文仿宋" panose="02010600040101010101" pitchFamily="2" charset="-122"/>
                <a:ea typeface="华文仿宋" panose="02010600040101010101" pitchFamily="2" charset="-122"/>
              </a:rPr>
              <a:t>新冠肺炎疫情期间号召力</a:t>
            </a:r>
            <a:r>
              <a:rPr lang="en-US" altLang="zh-CN" sz="2400" kern="100" spc="300" dirty="0">
                <a:solidFill>
                  <a:schemeClr val="bg1"/>
                </a:solidFill>
                <a:latin typeface="华文仿宋" panose="02010600040101010101" pitchFamily="2" charset="-122"/>
                <a:ea typeface="华文仿宋" panose="02010600040101010101" pitchFamily="2" charset="-122"/>
              </a:rPr>
              <a:t>/</a:t>
            </a:r>
            <a:r>
              <a:rPr lang="zh-CN" altLang="en-US" sz="2400" kern="100" spc="300" dirty="0">
                <a:solidFill>
                  <a:schemeClr val="bg1"/>
                </a:solidFill>
                <a:latin typeface="华文仿宋" panose="02010600040101010101" pitchFamily="2" charset="-122"/>
                <a:ea typeface="华文仿宋" panose="02010600040101010101" pitchFamily="2" charset="-122"/>
              </a:rPr>
              <a:t>传播力大幅提升</a:t>
            </a:r>
            <a:endParaRPr lang="zh-CN" altLang="en-US" sz="2400" kern="100" spc="300" dirty="0">
              <a:solidFill>
                <a:schemeClr val="bg1"/>
              </a:solidFill>
              <a:latin typeface="华文仿宋" panose="02010600040101010101" pitchFamily="2" charset="-122"/>
              <a:ea typeface="华文仿宋" panose="02010600040101010101" pitchFamily="2" charset="-122"/>
            </a:endParaRPr>
          </a:p>
        </p:txBody>
      </p:sp>
      <p:sp>
        <p:nvSpPr>
          <p:cNvPr id="26" name="矩形 25"/>
          <p:cNvSpPr/>
          <p:nvPr/>
        </p:nvSpPr>
        <p:spPr>
          <a:xfrm>
            <a:off x="3483051" y="4014411"/>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381867" y="3243125"/>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599.78</a:t>
            </a:r>
            <a:endParaRPr lang="zh-CN" altLang="en-US" sz="7200" b="1" dirty="0">
              <a:blipFill>
                <a:blip r:embed="rId2"/>
                <a:stretch>
                  <a:fillRect/>
                </a:stretch>
              </a:blipFill>
              <a:effectLst/>
              <a:latin typeface="Microsoft JhengHei" panose="020B0604030504040204" charset="-120"/>
            </a:endParaRPr>
          </a:p>
        </p:txBody>
      </p:sp>
      <p:sp>
        <p:nvSpPr>
          <p:cNvPr id="28" name="矩形 27"/>
          <p:cNvSpPr/>
          <p:nvPr/>
        </p:nvSpPr>
        <p:spPr>
          <a:xfrm>
            <a:off x="6340964" y="3697924"/>
            <a:ext cx="75079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次</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0" name="矩形 29"/>
          <p:cNvSpPr/>
          <p:nvPr/>
        </p:nvSpPr>
        <p:spPr>
          <a:xfrm>
            <a:off x="10613742" y="4002296"/>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573104" y="3243125"/>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724.96</a:t>
            </a:r>
            <a:endParaRPr lang="zh-CN" altLang="en-US" sz="7200" b="1" dirty="0">
              <a:blipFill>
                <a:blip r:embed="rId2"/>
                <a:stretch>
                  <a:fillRect/>
                </a:stretch>
              </a:blipFill>
              <a:effectLst/>
              <a:latin typeface="Microsoft JhengHei" panose="020B0604030504040204" charset="-120"/>
            </a:endParaRPr>
          </a:p>
        </p:txBody>
      </p:sp>
      <p:sp>
        <p:nvSpPr>
          <p:cNvPr id="32" name="矩形 31"/>
          <p:cNvSpPr/>
          <p:nvPr/>
        </p:nvSpPr>
        <p:spPr>
          <a:xfrm>
            <a:off x="13532201" y="3663507"/>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次</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4" name="矩形 33"/>
          <p:cNvSpPr/>
          <p:nvPr/>
        </p:nvSpPr>
        <p:spPr>
          <a:xfrm>
            <a:off x="1460304" y="439790"/>
            <a:ext cx="10512658"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协会微信公众号传播范围进一步增强</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20"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1"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2" name="矩形 21"/>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7"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2081555" y="2493542"/>
            <a:ext cx="13154928" cy="2249743"/>
          </a:xfrm>
          <a:prstGeom prst="rect">
            <a:avLst/>
          </a:prstGeom>
          <a:blipFill>
            <a:blip r:embed="rId2" cstate="print"/>
            <a:stretch>
              <a:fillRect/>
            </a:stretch>
          </a:blipFill>
        </p:spPr>
        <p:txBody>
          <a:bodyPr wrap="square" lIns="0" tIns="0" rIns="0" bIns="0" rtlCol="0"/>
          <a:lstStyle/>
          <a:p>
            <a:endParaRPr lang="zh-CN" altLang="en-US" dirty="0">
              <a:gradFill>
                <a:gsLst>
                  <a:gs pos="0">
                    <a:srgbClr val="C42EB8"/>
                  </a:gs>
                  <a:gs pos="100000">
                    <a:srgbClr val="4E87E0"/>
                  </a:gs>
                </a:gsLst>
                <a:lin ang="5400000" scaled="0"/>
              </a:gradFill>
              <a:sym typeface="微软雅黑" panose="020B0503020204020204" pitchFamily="34" charset="-122"/>
            </a:endParaRPr>
          </a:p>
        </p:txBody>
      </p:sp>
      <p:sp>
        <p:nvSpPr>
          <p:cNvPr id="34" name="矩形 33"/>
          <p:cNvSpPr/>
          <p:nvPr/>
        </p:nvSpPr>
        <p:spPr>
          <a:xfrm>
            <a:off x="1460304" y="439790"/>
            <a:ext cx="8519354" cy="646331"/>
          </a:xfrm>
          <a:prstGeom prst="rect">
            <a:avLst/>
          </a:prstGeom>
          <a:noFill/>
        </p:spPr>
        <p:txBody>
          <a:bodyPr wrap="square" rtlCol="0">
            <a:spAutoFit/>
          </a:bodyPr>
          <a:lstStyle/>
          <a:p>
            <a:r>
              <a:rPr lang="zh-HK" altLang="zh-CN" sz="3600" spc="600" dirty="0">
                <a:solidFill>
                  <a:schemeClr val="bg1"/>
                </a:solidFill>
                <a:latin typeface="微软雅黑" panose="020B0503020204020204" pitchFamily="34" charset="-122"/>
                <a:ea typeface="微软雅黑" panose="020B0503020204020204" pitchFamily="34" charset="-122"/>
              </a:rPr>
              <a:t>各机构的新媒体传播力计算公式</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2" name="矩形 1"/>
              <p:cNvSpPr/>
              <p:nvPr/>
            </p:nvSpPr>
            <p:spPr>
              <a:xfrm>
                <a:off x="1820727" y="2742902"/>
                <a:ext cx="13500491" cy="1596784"/>
              </a:xfrm>
              <a:prstGeom prst="rect">
                <a:avLst/>
              </a:prstGeom>
            </p:spPr>
            <p:txBody>
              <a:bodyPr wrap="none">
                <a:spAutoFit/>
              </a:bodyPr>
              <a:lstStyle/>
              <a:p>
                <a:pPr indent="382270" algn="just">
                  <a:lnSpc>
                    <a:spcPct val="150000"/>
                  </a:lnSpc>
                  <a:spcAft>
                    <a:spcPts val="0"/>
                  </a:spcAft>
                </a:pPr>
                <a:r>
                  <a:rPr lang="zh-HK" altLang="zh-CN" sz="3600" b="1" kern="100" dirty="0">
                    <a:solidFill>
                      <a:schemeClr val="bg1"/>
                    </a:solidFill>
                    <a:latin typeface="+mj-ea"/>
                    <a:ea typeface="+mj-ea"/>
                    <a:cs typeface="仿宋" panose="02010609060101010101" pitchFamily="49" charset="-122"/>
                  </a:rPr>
                  <a:t>微信公</a:t>
                </a:r>
                <a:r>
                  <a:rPr lang="zh-CN" altLang="zh-CN" sz="3600" b="1" kern="100" dirty="0">
                    <a:solidFill>
                      <a:schemeClr val="bg1"/>
                    </a:solidFill>
                    <a:latin typeface="+mj-ea"/>
                    <a:ea typeface="+mj-ea"/>
                    <a:cs typeface="仿宋" panose="02010609060101010101" pitchFamily="49" charset="-122"/>
                  </a:rPr>
                  <a:t>众</a:t>
                </a:r>
                <a:r>
                  <a:rPr lang="zh-HK" altLang="zh-CN" sz="3600" b="1" kern="100" dirty="0">
                    <a:solidFill>
                      <a:schemeClr val="bg1"/>
                    </a:solidFill>
                    <a:latin typeface="+mj-ea"/>
                    <a:ea typeface="+mj-ea"/>
                    <a:cs typeface="仿宋" panose="02010609060101010101" pitchFamily="49" charset="-122"/>
                  </a:rPr>
                  <a:t>号传播力（</a:t>
                </a:r>
                <a:r>
                  <a:rPr lang="en-US" altLang="zh-CN" sz="3600" b="1" kern="100" dirty="0">
                    <a:solidFill>
                      <a:schemeClr val="bg1"/>
                    </a:solidFill>
                    <a:latin typeface="+mj-ea"/>
                    <a:ea typeface="+mj-ea"/>
                    <a:cs typeface="仿宋" panose="02010609060101010101" pitchFamily="49" charset="-122"/>
                  </a:rPr>
                  <a:t>P</a:t>
                </a:r>
                <a:r>
                  <a:rPr lang="zh-HK" altLang="zh-CN" sz="3600" b="1" kern="100" dirty="0">
                    <a:solidFill>
                      <a:schemeClr val="bg1"/>
                    </a:solidFill>
                    <a:latin typeface="+mj-ea"/>
                    <a:ea typeface="+mj-ea"/>
                    <a:cs typeface="仿宋" panose="02010609060101010101" pitchFamily="49" charset="-122"/>
                  </a:rPr>
                  <a:t>）</a:t>
                </a:r>
                <a14:m>
                  <m:oMath xmlns:m="http://schemas.openxmlformats.org/officeDocument/2006/math">
                    <m:r>
                      <a:rPr lang="en-US" altLang="zh-CN" sz="3600" b="1" kern="100">
                        <a:solidFill>
                          <a:schemeClr val="bg1"/>
                        </a:solidFill>
                        <a:latin typeface="Cambria Math" panose="02040503050406030204" pitchFamily="18" charset="0"/>
                        <a:ea typeface="+mj-ea"/>
                        <a:cs typeface="仿宋" panose="02010609060101010101" pitchFamily="49" charset="-122"/>
                      </a:rPr>
                      <m:t>=</m:t>
                    </m:r>
                    <m:f>
                      <m:fPr>
                        <m:ctrlPr>
                          <a:rPr lang="zh-CN" altLang="zh-CN" sz="3600" b="1" i="1" kern="100">
                            <a:solidFill>
                              <a:schemeClr val="bg1"/>
                            </a:solidFill>
                            <a:latin typeface="Cambria Math" panose="02040503050406030204" pitchFamily="18" charset="0"/>
                            <a:ea typeface="+mj-ea"/>
                            <a:cs typeface="仿宋" panose="02010609060101010101" pitchFamily="49" charset="-122"/>
                          </a:rPr>
                        </m:ctrlPr>
                      </m:fPr>
                      <m:num>
                        <m:r>
                          <a:rPr lang="zh-HK" altLang="zh-CN" sz="3600" b="1" kern="100">
                            <a:solidFill>
                              <a:schemeClr val="bg1"/>
                            </a:solidFill>
                            <a:latin typeface="Cambria Math" panose="02040503050406030204" pitchFamily="18" charset="0"/>
                            <a:ea typeface="+mj-ea"/>
                            <a:cs typeface="仿宋" panose="02010609060101010101" pitchFamily="49" charset="-122"/>
                          </a:rPr>
                          <m:t>单篇文章阅读数（</m:t>
                        </m:r>
                        <m:r>
                          <a:rPr lang="en-US" altLang="zh-CN" sz="3600" b="1" i="1" kern="100">
                            <a:solidFill>
                              <a:schemeClr val="bg1"/>
                            </a:solidFill>
                            <a:latin typeface="Cambria Math" panose="02040503050406030204" pitchFamily="18" charset="0"/>
                            <a:ea typeface="+mj-ea"/>
                            <a:cs typeface="仿宋" panose="02010609060101010101" pitchFamily="49" charset="-122"/>
                          </a:rPr>
                          <m:t>𝐜</m:t>
                        </m:r>
                        <m:r>
                          <a:rPr lang="zh-HK" altLang="zh-CN" sz="3600" b="1" kern="100">
                            <a:solidFill>
                              <a:schemeClr val="bg1"/>
                            </a:solidFill>
                            <a:latin typeface="Cambria Math" panose="02040503050406030204" pitchFamily="18" charset="0"/>
                            <a:ea typeface="+mj-ea"/>
                            <a:cs typeface="仿宋" panose="02010609060101010101" pitchFamily="49" charset="-122"/>
                          </a:rPr>
                          <m:t>）</m:t>
                        </m:r>
                        <m:r>
                          <a:rPr lang="zh-HK" altLang="zh-CN" sz="3600" b="1" kern="100">
                            <a:solidFill>
                              <a:schemeClr val="bg1"/>
                            </a:solidFill>
                            <a:latin typeface="Cambria Math" panose="02040503050406030204" pitchFamily="18" charset="0"/>
                            <a:ea typeface="+mj-ea"/>
                            <a:cs typeface="仿宋" panose="02010609060101010101" pitchFamily="49" charset="-122"/>
                          </a:rPr>
                          <m:t>×</m:t>
                        </m:r>
                        <m:r>
                          <a:rPr lang="zh-HK" altLang="zh-CN" sz="3600" b="1" kern="100">
                            <a:solidFill>
                              <a:schemeClr val="bg1"/>
                            </a:solidFill>
                            <a:latin typeface="Cambria Math" panose="02040503050406030204" pitchFamily="18" charset="0"/>
                            <a:ea typeface="+mj-ea"/>
                            <a:cs typeface="仿宋" panose="02010609060101010101" pitchFamily="49" charset="-122"/>
                          </a:rPr>
                          <m:t>用户人数（</m:t>
                        </m:r>
                        <m:r>
                          <a:rPr lang="en-US" altLang="zh-CN" sz="3600" b="1" i="1" kern="100">
                            <a:solidFill>
                              <a:schemeClr val="bg1"/>
                            </a:solidFill>
                            <a:latin typeface="Cambria Math" panose="02040503050406030204" pitchFamily="18" charset="0"/>
                            <a:ea typeface="+mj-ea"/>
                            <a:cs typeface="仿宋" panose="02010609060101010101" pitchFamily="49" charset="-122"/>
                          </a:rPr>
                          <m:t>𝐧</m:t>
                        </m:r>
                        <m:r>
                          <a:rPr lang="zh-HK" altLang="zh-CN" sz="3600" b="1" kern="100">
                            <a:solidFill>
                              <a:schemeClr val="bg1"/>
                            </a:solidFill>
                            <a:latin typeface="Cambria Math" panose="02040503050406030204" pitchFamily="18" charset="0"/>
                            <a:ea typeface="+mj-ea"/>
                            <a:cs typeface="仿宋" panose="02010609060101010101" pitchFamily="49" charset="-122"/>
                          </a:rPr>
                          <m:t>）</m:t>
                        </m:r>
                      </m:num>
                      <m:den>
                        <m:r>
                          <a:rPr lang="zh-HK" altLang="zh-CN" sz="3600" b="1" kern="100">
                            <a:solidFill>
                              <a:schemeClr val="bg1"/>
                            </a:solidFill>
                            <a:latin typeface="Cambria Math" panose="02040503050406030204" pitchFamily="18" charset="0"/>
                            <a:ea typeface="+mj-ea"/>
                            <a:cs typeface="仿宋" panose="02010609060101010101" pitchFamily="49" charset="-122"/>
                          </a:rPr>
                          <m:t>发文总数</m:t>
                        </m:r>
                        <m:d>
                          <m:dPr>
                            <m:begChr m:val="（"/>
                            <m:endChr m:val="）"/>
                            <m:ctrlPr>
                              <a:rPr lang="zh-CN" altLang="zh-CN" sz="3600" b="1" i="1" kern="100">
                                <a:solidFill>
                                  <a:schemeClr val="bg1"/>
                                </a:solidFill>
                                <a:latin typeface="Cambria Math" panose="02040503050406030204" pitchFamily="18" charset="0"/>
                                <a:ea typeface="+mj-ea"/>
                                <a:cs typeface="仿宋" panose="02010609060101010101" pitchFamily="49" charset="-122"/>
                              </a:rPr>
                            </m:ctrlPr>
                          </m:dPr>
                          <m:e>
                            <m:r>
                              <a:rPr lang="en-US" altLang="zh-CN" sz="3600" b="1" i="1" kern="100">
                                <a:solidFill>
                                  <a:schemeClr val="bg1"/>
                                </a:solidFill>
                                <a:latin typeface="Cambria Math" panose="02040503050406030204" pitchFamily="18" charset="0"/>
                                <a:ea typeface="+mj-ea"/>
                                <a:cs typeface="仿宋" panose="02010609060101010101" pitchFamily="49" charset="-122"/>
                              </a:rPr>
                              <m:t>𝐚</m:t>
                            </m:r>
                          </m:e>
                        </m:d>
                        <m:r>
                          <a:rPr lang="zh-CN" altLang="zh-CN" sz="3600" b="1" kern="100">
                            <a:solidFill>
                              <a:schemeClr val="bg1"/>
                            </a:solidFill>
                            <a:latin typeface="Cambria Math" panose="02040503050406030204" pitchFamily="18" charset="0"/>
                            <a:ea typeface="+mj-ea"/>
                            <a:cs typeface="仿宋" panose="02010609060101010101" pitchFamily="49" charset="-122"/>
                          </a:rPr>
                          <m:t>×</m:t>
                        </m:r>
                        <m:r>
                          <a:rPr lang="en-US" altLang="zh-CN" sz="3600" b="1" i="1" kern="100">
                            <a:solidFill>
                              <a:schemeClr val="bg1"/>
                            </a:solidFill>
                            <a:latin typeface="Cambria Math" panose="02040503050406030204" pitchFamily="18" charset="0"/>
                            <a:ea typeface="+mj-ea"/>
                            <a:cs typeface="仿宋" panose="02010609060101010101" pitchFamily="49" charset="-122"/>
                          </a:rPr>
                          <m:t>𝟏𝟎𝟎</m:t>
                        </m:r>
                        <m:r>
                          <a:rPr lang="en-US" altLang="zh-CN" sz="3600" b="1" kern="100">
                            <a:solidFill>
                              <a:schemeClr val="bg1"/>
                            </a:solidFill>
                            <a:latin typeface="Cambria Math" panose="02040503050406030204" pitchFamily="18" charset="0"/>
                            <a:ea typeface="+mj-ea"/>
                            <a:cs typeface="仿宋" panose="02010609060101010101" pitchFamily="49" charset="-122"/>
                          </a:rPr>
                          <m:t>,</m:t>
                        </m:r>
                        <m:r>
                          <a:rPr lang="en-US" altLang="zh-CN" sz="3600" b="1" i="1" kern="100">
                            <a:solidFill>
                              <a:schemeClr val="bg1"/>
                            </a:solidFill>
                            <a:latin typeface="Cambria Math" panose="02040503050406030204" pitchFamily="18" charset="0"/>
                            <a:ea typeface="+mj-ea"/>
                            <a:cs typeface="仿宋" panose="02010609060101010101" pitchFamily="49" charset="-122"/>
                          </a:rPr>
                          <m:t>𝟎𝟎𝟎</m:t>
                        </m:r>
                      </m:den>
                    </m:f>
                  </m:oMath>
                </a14:m>
                <a:endParaRPr lang="zh-CN" altLang="zh-CN" sz="3600" kern="100" dirty="0">
                  <a:solidFill>
                    <a:schemeClr val="bg1"/>
                  </a:solidFill>
                  <a:latin typeface="+mj-ea"/>
                  <a:ea typeface="+mj-ea"/>
                  <a:cs typeface="仿宋" panose="02010609060101010101" pitchFamily="49" charset="-122"/>
                </a:endParaRPr>
              </a:p>
            </p:txBody>
          </p:sp>
        </mc:Choice>
        <mc:Fallback>
          <p:sp>
            <p:nvSpPr>
              <p:cNvPr id="2" name="矩形 1"/>
              <p:cNvSpPr>
                <a:spLocks noRot="1" noChangeAspect="1" noMove="1" noResize="1" noEditPoints="1" noAdjustHandles="1" noChangeArrowheads="1" noChangeShapeType="1" noTextEdit="1"/>
              </p:cNvSpPr>
              <p:nvPr/>
            </p:nvSpPr>
            <p:spPr>
              <a:xfrm>
                <a:off x="1820727" y="2742902"/>
                <a:ext cx="13500491" cy="1596784"/>
              </a:xfrm>
              <a:prstGeom prst="rect">
                <a:avLst/>
              </a:prstGeom>
              <a:blipFill rotWithShape="1">
                <a:blip r:embed="rId3"/>
                <a:stretch>
                  <a:fillRect/>
                </a:stretch>
              </a:blipFill>
            </p:spPr>
            <p:txBody>
              <a:bodyPr/>
              <a:lstStyle/>
              <a:p>
                <a:r>
                  <a:rPr lang="zh-CN" altLang="en-US">
                    <a:noFill/>
                  </a:rPr>
                  <a:t> </a:t>
                </a:r>
                <a:endParaRPr lang="zh-CN" altLang="en-US">
                  <a:noFill/>
                </a:endParaRPr>
              </a:p>
            </p:txBody>
          </p:sp>
        </mc:Fallback>
      </mc:AlternateContent>
      <p:sp>
        <p:nvSpPr>
          <p:cNvPr id="33" name="矩形 32"/>
          <p:cNvSpPr/>
          <p:nvPr/>
        </p:nvSpPr>
        <p:spPr>
          <a:xfrm>
            <a:off x="1901570" y="2388203"/>
            <a:ext cx="13500491" cy="2474717"/>
          </a:xfrm>
          <a:prstGeom prst="rect">
            <a:avLst/>
          </a:prstGeom>
          <a:noFill/>
          <a:ln w="25400">
            <a:gradFill>
              <a:gsLst>
                <a:gs pos="8000">
                  <a:srgbClr val="454545">
                    <a:alpha val="0"/>
                  </a:srgbClr>
                </a:gs>
                <a:gs pos="63000">
                  <a:schemeClr val="tx1">
                    <a:lumMod val="50000"/>
                    <a:lumOff val="50000"/>
                  </a:schemeClr>
                </a:gs>
                <a:gs pos="33000">
                  <a:schemeClr val="tx1">
                    <a:lumMod val="50000"/>
                    <a:lumOff val="50000"/>
                    <a:alpha val="34000"/>
                  </a:schemeClr>
                </a:gs>
                <a:gs pos="92000">
                  <a:schemeClr val="tx1">
                    <a:lumMod val="96000"/>
                    <a:lumOff val="4000"/>
                    <a:alpha val="0"/>
                  </a:schemeClr>
                </a:gs>
              </a:gsLst>
              <a:lin ang="15600000" scaled="0"/>
            </a:gradFill>
            <a:miter lim="800000"/>
          </a:ln>
        </p:spPr>
        <p:txBody>
          <a:bodyPr wrap="square"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object 21"/>
          <p:cNvSpPr/>
          <p:nvPr/>
        </p:nvSpPr>
        <p:spPr>
          <a:xfrm>
            <a:off x="738187" y="507626"/>
            <a:ext cx="534857" cy="465522"/>
          </a:xfrm>
          <a:prstGeom prst="rect">
            <a:avLst/>
          </a:prstGeom>
          <a:blipFill>
            <a:blip r:embed="rId4" cstate="print"/>
            <a:stretch>
              <a:fillRect/>
            </a:stretch>
          </a:blipFill>
        </p:spPr>
        <p:txBody>
          <a:bodyPr wrap="square" lIns="0" tIns="0" rIns="0" bIns="0" rtlCol="0"/>
          <a:lstStyle/>
          <a:p/>
        </p:txBody>
      </p:sp>
      <p:sp>
        <p:nvSpPr>
          <p:cNvPr id="12"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13" name="矩形 12"/>
          <p:cNvSpPr/>
          <p:nvPr/>
        </p:nvSpPr>
        <p:spPr>
          <a:xfrm>
            <a:off x="-533400" y="521876"/>
            <a:ext cx="431800" cy="564245"/>
          </a:xfrm>
          <a:prstGeom prst="rect">
            <a:avLst/>
          </a:prstGeom>
          <a:blipFill>
            <a:blip r:embed="rId2"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4" name="矩形 33"/>
          <p:cNvSpPr/>
          <p:nvPr/>
        </p:nvSpPr>
        <p:spPr>
          <a:xfrm>
            <a:off x="1460304" y="439790"/>
            <a:ext cx="8519354" cy="646331"/>
          </a:xfrm>
          <a:prstGeom prst="rect">
            <a:avLst/>
          </a:prstGeom>
          <a:noFill/>
        </p:spPr>
        <p:txBody>
          <a:bodyPr wrap="square" rtlCol="0">
            <a:spAutoFit/>
          </a:bodyPr>
          <a:lstStyle/>
          <a:p>
            <a:r>
              <a:rPr lang="zh-HK" altLang="zh-CN" sz="3600" spc="600" dirty="0">
                <a:solidFill>
                  <a:schemeClr val="bg1"/>
                </a:solidFill>
                <a:latin typeface="微软雅黑" panose="020B0503020204020204" pitchFamily="34" charset="-122"/>
                <a:ea typeface="微软雅黑" panose="020B0503020204020204" pitchFamily="34" charset="-122"/>
              </a:rPr>
              <a:t>各机构的新媒体传播力</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1979406" y="1713874"/>
            <a:ext cx="5879416" cy="443711"/>
          </a:xfrm>
          <a:prstGeom prst="rect">
            <a:avLst/>
          </a:prstGeom>
        </p:spPr>
        <p:txBody>
          <a:bodyPr vert="horz" wrap="square" lIns="0" tIns="12700" rIns="0" bIns="0" rtlCol="0">
            <a:spAutoFit/>
          </a:bodyPr>
          <a:lstStyle/>
          <a:p>
            <a:pPr marL="12700">
              <a:spcBef>
                <a:spcPts val="100"/>
              </a:spcBef>
            </a:pPr>
            <a:r>
              <a:rPr lang="zh-HK" altLang="zh-CN" sz="3200" dirty="0">
                <a:solidFill>
                  <a:srgbClr val="DF49CF"/>
                </a:solidFill>
                <a:latin typeface="Microsoft JhengHei" panose="020B0604030504040204" charset="-120"/>
              </a:rPr>
              <a:t>微信公</a:t>
            </a:r>
            <a:r>
              <a:rPr lang="zh-CN" altLang="zh-CN" sz="3200" dirty="0">
                <a:solidFill>
                  <a:srgbClr val="DF49CF"/>
                </a:solidFill>
                <a:latin typeface="Microsoft JhengHei" panose="020B0604030504040204" charset="-120"/>
              </a:rPr>
              <a:t>众</a:t>
            </a:r>
            <a:r>
              <a:rPr lang="zh-HK" altLang="zh-CN" sz="3200" dirty="0">
                <a:solidFill>
                  <a:srgbClr val="DF49CF"/>
                </a:solidFill>
                <a:latin typeface="Microsoft JhengHei" panose="020B0604030504040204" charset="-120"/>
              </a:rPr>
              <a:t>号传播力（</a:t>
            </a:r>
            <a:r>
              <a:rPr lang="en-US" altLang="zh-CN" sz="3200" dirty="0">
                <a:solidFill>
                  <a:srgbClr val="DF49CF"/>
                </a:solidFill>
                <a:latin typeface="Microsoft JhengHei" panose="020B0604030504040204" charset="-120"/>
              </a:rPr>
              <a:t>P</a:t>
            </a:r>
            <a:r>
              <a:rPr lang="zh-HK" altLang="zh-CN" sz="3200" dirty="0">
                <a:solidFill>
                  <a:srgbClr val="DF49CF"/>
                </a:solidFill>
                <a:latin typeface="Microsoft JhengHei" panose="020B0604030504040204" charset="-120"/>
              </a:rPr>
              <a:t>）</a:t>
            </a:r>
            <a:endParaRPr lang="zh-CN" altLang="zh-CN" sz="3200" dirty="0">
              <a:solidFill>
                <a:srgbClr val="DF49CF"/>
              </a:solidFill>
              <a:latin typeface="Microsoft JhengHei" panose="020B0604030504040204" charset="-120"/>
            </a:endParaRPr>
          </a:p>
        </p:txBody>
      </p:sp>
      <p:sp>
        <p:nvSpPr>
          <p:cNvPr id="37" name="矩形 36"/>
          <p:cNvSpPr/>
          <p:nvPr/>
        </p:nvSpPr>
        <p:spPr>
          <a:xfrm>
            <a:off x="2030409" y="4148393"/>
            <a:ext cx="3009904"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2019</a:t>
            </a:r>
            <a:r>
              <a:rPr lang="zh-CN" altLang="en-US" sz="2800" dirty="0">
                <a:solidFill>
                  <a:schemeClr val="bg1"/>
                </a:solidFill>
                <a:latin typeface="微软雅黑" panose="020B0503020204020204" pitchFamily="34" charset="-122"/>
                <a:ea typeface="微软雅黑" panose="020B0503020204020204" pitchFamily="34" charset="-122"/>
              </a:rPr>
              <a:t>年</a:t>
            </a:r>
            <a:endParaRPr lang="zh-CN" altLang="zh-CN" sz="2800"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4979743" y="4148393"/>
            <a:ext cx="3009904"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2020</a:t>
            </a:r>
            <a:r>
              <a:rPr lang="zh-CN" altLang="en-US" sz="2800" dirty="0">
                <a:solidFill>
                  <a:schemeClr val="bg1"/>
                </a:solidFill>
                <a:latin typeface="微软雅黑" panose="020B0503020204020204" pitchFamily="34" charset="-122"/>
                <a:ea typeface="微软雅黑" panose="020B0503020204020204" pitchFamily="34" charset="-122"/>
              </a:rPr>
              <a:t>年</a:t>
            </a:r>
            <a:endParaRPr lang="zh-CN" altLang="zh-CN" sz="2800" dirty="0">
              <a:solidFill>
                <a:schemeClr val="bg1"/>
              </a:solidFill>
              <a:latin typeface="微软雅黑" panose="020B0503020204020204" pitchFamily="34" charset="-122"/>
              <a:ea typeface="微软雅黑" panose="020B0503020204020204" pitchFamily="34" charset="-122"/>
            </a:endParaRPr>
          </a:p>
        </p:txBody>
      </p:sp>
      <p:sp>
        <p:nvSpPr>
          <p:cNvPr id="39" name="矩形 38"/>
          <p:cNvSpPr/>
          <p:nvPr/>
        </p:nvSpPr>
        <p:spPr>
          <a:xfrm>
            <a:off x="1599003" y="3266686"/>
            <a:ext cx="4024749" cy="936154"/>
          </a:xfrm>
          <a:prstGeom prst="rect">
            <a:avLst/>
          </a:prstGeom>
          <a:ln>
            <a:noFill/>
          </a:ln>
        </p:spPr>
        <p:txBody>
          <a:bodyPr vert="horz" wrap="square" lIns="0" tIns="12700" rIns="0" bIns="0" rtlCol="0">
            <a:spAutoFit/>
          </a:bodyPr>
          <a:lstStyle/>
          <a:p>
            <a:pPr marL="12700" algn="ctr">
              <a:spcBef>
                <a:spcPts val="100"/>
              </a:spcBef>
            </a:pPr>
            <a:r>
              <a:rPr lang="en-US" altLang="zh-CN" sz="6000" b="1" dirty="0">
                <a:blipFill>
                  <a:blip r:embed="rId2"/>
                  <a:stretch>
                    <a:fillRect/>
                  </a:stretch>
                </a:blipFill>
                <a:effectLst/>
                <a:latin typeface="Microsoft JhengHei" panose="020B0604030504040204" charset="-120"/>
              </a:rPr>
              <a:t>9.51</a:t>
            </a:r>
            <a:endParaRPr lang="zh-CN" altLang="en-US" sz="6000" b="1" dirty="0">
              <a:blipFill>
                <a:blip r:embed="rId2"/>
                <a:stretch>
                  <a:fillRect/>
                </a:stretch>
              </a:blipFill>
              <a:effectLst/>
              <a:latin typeface="Microsoft JhengHei" panose="020B0604030504040204" charset="-120"/>
            </a:endParaRPr>
          </a:p>
        </p:txBody>
      </p:sp>
      <p:sp>
        <p:nvSpPr>
          <p:cNvPr id="40" name="矩形 39"/>
          <p:cNvSpPr/>
          <p:nvPr/>
        </p:nvSpPr>
        <p:spPr>
          <a:xfrm>
            <a:off x="8801530" y="3263519"/>
            <a:ext cx="4024749" cy="936154"/>
          </a:xfrm>
          <a:prstGeom prst="rect">
            <a:avLst/>
          </a:prstGeom>
          <a:ln>
            <a:noFill/>
          </a:ln>
        </p:spPr>
        <p:txBody>
          <a:bodyPr vert="horz" wrap="square" lIns="0" tIns="12700" rIns="0" bIns="0" rtlCol="0">
            <a:spAutoFit/>
          </a:bodyPr>
          <a:lstStyle/>
          <a:p>
            <a:pPr marL="12700" algn="ctr">
              <a:spcBef>
                <a:spcPts val="100"/>
              </a:spcBef>
            </a:pPr>
            <a:r>
              <a:rPr lang="en-US" altLang="zh-CN" sz="6000" b="1" dirty="0">
                <a:blipFill>
                  <a:blip r:embed="rId2"/>
                  <a:stretch>
                    <a:fillRect/>
                  </a:stretch>
                </a:blipFill>
                <a:effectLst/>
                <a:latin typeface="Microsoft JhengHei" panose="020B0604030504040204" charset="-120"/>
              </a:rPr>
              <a:t>0.23</a:t>
            </a:r>
            <a:endParaRPr lang="zh-CN" altLang="en-US" sz="6000" b="1" dirty="0">
              <a:blipFill>
                <a:blip r:embed="rId2"/>
                <a:stretch>
                  <a:fillRect/>
                </a:stretch>
              </a:blipFill>
              <a:effectLst/>
              <a:latin typeface="Microsoft JhengHei" panose="020B0604030504040204" charset="-120"/>
            </a:endParaRPr>
          </a:p>
        </p:txBody>
      </p:sp>
      <p:sp>
        <p:nvSpPr>
          <p:cNvPr id="41" name="矩形 40"/>
          <p:cNvSpPr/>
          <p:nvPr/>
        </p:nvSpPr>
        <p:spPr>
          <a:xfrm>
            <a:off x="4472321" y="3274771"/>
            <a:ext cx="4024749" cy="936154"/>
          </a:xfrm>
          <a:prstGeom prst="rect">
            <a:avLst/>
          </a:prstGeom>
          <a:ln>
            <a:noFill/>
          </a:ln>
        </p:spPr>
        <p:txBody>
          <a:bodyPr vert="horz" wrap="square" lIns="0" tIns="12700" rIns="0" bIns="0" rtlCol="0">
            <a:spAutoFit/>
          </a:bodyPr>
          <a:lstStyle/>
          <a:p>
            <a:pPr marL="12700" algn="ctr">
              <a:spcBef>
                <a:spcPts val="100"/>
              </a:spcBef>
            </a:pPr>
            <a:r>
              <a:rPr lang="en-US" altLang="zh-CN" sz="6000" b="1" dirty="0">
                <a:blipFill>
                  <a:blip r:embed="rId2"/>
                  <a:stretch>
                    <a:fillRect/>
                  </a:stretch>
                </a:blipFill>
                <a:effectLst/>
                <a:latin typeface="Microsoft JhengHei" panose="020B0604030504040204" charset="-120"/>
              </a:rPr>
              <a:t>19.22</a:t>
            </a:r>
            <a:endParaRPr lang="zh-CN" altLang="en-US" sz="6000" b="1" dirty="0">
              <a:blipFill>
                <a:blip r:embed="rId2"/>
                <a:stretch>
                  <a:fillRect/>
                </a:stretch>
              </a:blipFill>
              <a:effectLst/>
              <a:latin typeface="Microsoft JhengHei" panose="020B0604030504040204" charset="-120"/>
            </a:endParaRPr>
          </a:p>
        </p:txBody>
      </p:sp>
      <p:sp>
        <p:nvSpPr>
          <p:cNvPr id="42" name="矩形 41"/>
          <p:cNvSpPr/>
          <p:nvPr/>
        </p:nvSpPr>
        <p:spPr>
          <a:xfrm>
            <a:off x="11670047" y="3263519"/>
            <a:ext cx="4024749" cy="936154"/>
          </a:xfrm>
          <a:prstGeom prst="rect">
            <a:avLst/>
          </a:prstGeom>
          <a:ln>
            <a:noFill/>
          </a:ln>
        </p:spPr>
        <p:txBody>
          <a:bodyPr vert="horz" wrap="square" lIns="0" tIns="12700" rIns="0" bIns="0" rtlCol="0">
            <a:spAutoFit/>
          </a:bodyPr>
          <a:lstStyle/>
          <a:p>
            <a:pPr marL="12700" algn="ctr">
              <a:spcBef>
                <a:spcPts val="100"/>
              </a:spcBef>
            </a:pPr>
            <a:r>
              <a:rPr lang="en-US" altLang="zh-CN" sz="6000" b="1" dirty="0">
                <a:blipFill>
                  <a:blip r:embed="rId2"/>
                  <a:stretch>
                    <a:fillRect/>
                  </a:stretch>
                </a:blipFill>
                <a:effectLst/>
                <a:latin typeface="Microsoft JhengHei" panose="020B0604030504040204" charset="-120"/>
              </a:rPr>
              <a:t>0.90</a:t>
            </a:r>
            <a:endParaRPr lang="zh-CN" altLang="en-US" sz="6000" b="1" dirty="0">
              <a:blipFill>
                <a:blip r:embed="rId2"/>
                <a:stretch>
                  <a:fillRect/>
                </a:stretch>
              </a:blipFill>
              <a:effectLst/>
              <a:latin typeface="Microsoft JhengHei" panose="020B0604030504040204" charset="-120"/>
            </a:endParaRPr>
          </a:p>
        </p:txBody>
      </p:sp>
      <p:sp>
        <p:nvSpPr>
          <p:cNvPr id="22" name="矩形 21"/>
          <p:cNvSpPr/>
          <p:nvPr/>
        </p:nvSpPr>
        <p:spPr>
          <a:xfrm>
            <a:off x="9317850" y="4148393"/>
            <a:ext cx="3009904"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2019</a:t>
            </a:r>
            <a:r>
              <a:rPr lang="zh-CN" altLang="en-US" sz="2800" dirty="0">
                <a:solidFill>
                  <a:schemeClr val="bg1"/>
                </a:solidFill>
                <a:latin typeface="微软雅黑" panose="020B0503020204020204" pitchFamily="34" charset="-122"/>
                <a:ea typeface="微软雅黑" panose="020B0503020204020204" pitchFamily="34" charset="-122"/>
              </a:rPr>
              <a:t>年</a:t>
            </a:r>
            <a:endParaRPr lang="zh-CN" altLang="zh-CN" sz="28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2173879" y="4148393"/>
            <a:ext cx="3009904"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2020</a:t>
            </a:r>
            <a:r>
              <a:rPr lang="zh-CN" altLang="en-US" sz="2800" dirty="0">
                <a:solidFill>
                  <a:schemeClr val="bg1"/>
                </a:solidFill>
                <a:latin typeface="微软雅黑" panose="020B0503020204020204" pitchFamily="34" charset="-122"/>
                <a:ea typeface="微软雅黑" panose="020B0503020204020204" pitchFamily="34" charset="-122"/>
              </a:rPr>
              <a:t>年</a:t>
            </a:r>
            <a:endParaRPr lang="zh-CN" altLang="zh-CN" sz="2800"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2029000" y="2783736"/>
            <a:ext cx="6025092" cy="2045221"/>
          </a:xfrm>
          <a:prstGeom prst="rect">
            <a:avLst/>
          </a:prstGeom>
          <a:noFill/>
          <a:ln w="25400">
            <a:gradFill>
              <a:gsLst>
                <a:gs pos="8000">
                  <a:srgbClr val="454545">
                    <a:alpha val="0"/>
                  </a:srgbClr>
                </a:gs>
                <a:gs pos="63000">
                  <a:schemeClr val="tx1">
                    <a:lumMod val="50000"/>
                    <a:lumOff val="50000"/>
                  </a:schemeClr>
                </a:gs>
                <a:gs pos="33000">
                  <a:schemeClr val="tx1">
                    <a:lumMod val="50000"/>
                    <a:lumOff val="50000"/>
                    <a:alpha val="34000"/>
                  </a:schemeClr>
                </a:gs>
                <a:gs pos="92000">
                  <a:schemeClr val="tx1">
                    <a:lumMod val="96000"/>
                    <a:lumOff val="4000"/>
                    <a:alpha val="0"/>
                  </a:schemeClr>
                </a:gs>
              </a:gsLst>
              <a:lin ang="15600000" scaled="0"/>
            </a:gradFill>
            <a:miter lim="800000"/>
          </a:ln>
        </p:spPr>
        <p:txBody>
          <a:bodyPr wrap="square"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p:cNvSpPr/>
          <p:nvPr/>
        </p:nvSpPr>
        <p:spPr>
          <a:xfrm>
            <a:off x="9230884" y="2783736"/>
            <a:ext cx="6025092" cy="2045221"/>
          </a:xfrm>
          <a:prstGeom prst="rect">
            <a:avLst/>
          </a:prstGeom>
          <a:noFill/>
          <a:ln w="25400">
            <a:gradFill>
              <a:gsLst>
                <a:gs pos="8000">
                  <a:srgbClr val="454545">
                    <a:alpha val="0"/>
                  </a:srgbClr>
                </a:gs>
                <a:gs pos="63000">
                  <a:schemeClr val="tx1">
                    <a:lumMod val="50000"/>
                    <a:lumOff val="50000"/>
                  </a:schemeClr>
                </a:gs>
                <a:gs pos="33000">
                  <a:schemeClr val="tx1">
                    <a:lumMod val="50000"/>
                    <a:lumOff val="50000"/>
                    <a:alpha val="34000"/>
                  </a:schemeClr>
                </a:gs>
                <a:gs pos="92000">
                  <a:schemeClr val="tx1">
                    <a:lumMod val="96000"/>
                    <a:lumOff val="4000"/>
                    <a:alpha val="0"/>
                  </a:schemeClr>
                </a:gs>
              </a:gsLst>
              <a:lin ang="15600000" scaled="0"/>
            </a:gradFill>
            <a:miter lim="800000"/>
          </a:ln>
        </p:spPr>
        <p:txBody>
          <a:bodyPr wrap="square"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nvSpPr>
        <p:spPr>
          <a:xfrm>
            <a:off x="4020877" y="2404559"/>
            <a:ext cx="2039465" cy="646331"/>
          </a:xfrm>
          <a:prstGeom prst="rect">
            <a:avLst/>
          </a:prstGeom>
          <a:noFill/>
        </p:spPr>
        <p:txBody>
          <a:bodyPr wrap="square" rtlCol="0">
            <a:spAutoFit/>
          </a:bodyPr>
          <a:lstStyle/>
          <a:p>
            <a:pPr algn="ctr"/>
            <a:r>
              <a:rPr lang="zh-CN" altLang="en-US" sz="3600" spc="600" dirty="0">
                <a:solidFill>
                  <a:schemeClr val="bg1"/>
                </a:solidFill>
                <a:latin typeface="微软雅黑" panose="020B0503020204020204" pitchFamily="34" charset="-122"/>
                <a:ea typeface="微软雅黑" panose="020B0503020204020204" pitchFamily="34" charset="-122"/>
              </a:rPr>
              <a:t>企业</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11236792" y="2404559"/>
            <a:ext cx="2039465" cy="646331"/>
          </a:xfrm>
          <a:prstGeom prst="rect">
            <a:avLst/>
          </a:prstGeom>
          <a:noFill/>
        </p:spPr>
        <p:txBody>
          <a:bodyPr wrap="square" rtlCol="0">
            <a:spAutoFit/>
          </a:bodyPr>
          <a:lstStyle/>
          <a:p>
            <a:pPr algn="ctr"/>
            <a:r>
              <a:rPr lang="zh-CN" altLang="en-US" sz="3600" spc="600" dirty="0">
                <a:solidFill>
                  <a:schemeClr val="bg1"/>
                </a:solidFill>
                <a:latin typeface="微软雅黑" panose="020B0503020204020204" pitchFamily="34" charset="-122"/>
                <a:ea typeface="微软雅黑" panose="020B0503020204020204" pitchFamily="34" charset="-122"/>
              </a:rPr>
              <a:t>协会</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1750239" y="4921906"/>
            <a:ext cx="13810421" cy="2209387"/>
          </a:xfrm>
          <a:prstGeom prst="rect">
            <a:avLst/>
          </a:prstGeom>
        </p:spPr>
        <p:txBody>
          <a:bodyPr wrap="square">
            <a:spAutoFit/>
          </a:bodyPr>
          <a:lstStyle/>
          <a:p>
            <a:pPr algn="ctr">
              <a:lnSpc>
                <a:spcPct val="200000"/>
              </a:lnSpc>
            </a:pPr>
            <a:r>
              <a:rPr lang="zh-HK" altLang="zh-CN" sz="2400" kern="100" spc="300" dirty="0">
                <a:solidFill>
                  <a:schemeClr val="bg1"/>
                </a:solidFill>
                <a:latin typeface="华文仿宋" panose="02010600040101010101" pitchFamily="2" charset="-122"/>
                <a:ea typeface="华文仿宋" panose="02010600040101010101" pitchFamily="2" charset="-122"/>
              </a:rPr>
              <a:t>这一状况</a:t>
            </a:r>
            <a:r>
              <a:rPr lang="zh-CN" altLang="zh-CN" sz="2400" kern="100" spc="300" dirty="0">
                <a:solidFill>
                  <a:schemeClr val="bg1"/>
                </a:solidFill>
                <a:latin typeface="华文仿宋" panose="02010600040101010101" pitchFamily="2" charset="-122"/>
                <a:ea typeface="华文仿宋" panose="02010600040101010101" pitchFamily="2" charset="-122"/>
              </a:rPr>
              <a:t>主要体现了</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新冠肺炎疫情防控中各物业服务企业和物业管理协会舆论宣传水平的大力提升。</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19"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6"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30" name="矩形 29"/>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21" name="object 11"/>
          <p:cNvSpPr/>
          <p:nvPr/>
        </p:nvSpPr>
        <p:spPr>
          <a:xfrm>
            <a:off x="1464001" y="1800847"/>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企业微信公众号单篇文章平均阅读标准差</a:t>
            </a:r>
            <a:endParaRPr lang="zh-CN" altLang="zh-CN" dirty="0"/>
          </a:p>
        </p:txBody>
      </p:sp>
      <p:sp>
        <p:nvSpPr>
          <p:cNvPr id="24" name="矩形 23"/>
          <p:cNvSpPr/>
          <p:nvPr/>
        </p:nvSpPr>
        <p:spPr>
          <a:xfrm>
            <a:off x="3467462" y="4921588"/>
            <a:ext cx="10375974" cy="1470724"/>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企业微信公众号单篇文章平均阅读量标准差大幅增加，</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说明就内容质量而言，头部微信公众号仍然保持着优势。</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6" name="矩形 25"/>
          <p:cNvSpPr/>
          <p:nvPr/>
        </p:nvSpPr>
        <p:spPr>
          <a:xfrm>
            <a:off x="3480805" y="4014408"/>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308236" y="3232935"/>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4995.28</a:t>
            </a:r>
            <a:endParaRPr lang="zh-CN" altLang="en-US" sz="7200" b="1" dirty="0">
              <a:blipFill>
                <a:blip r:embed="rId2"/>
                <a:stretch>
                  <a:fillRect/>
                </a:stretch>
              </a:blipFill>
              <a:effectLst/>
              <a:latin typeface="Microsoft JhengHei" panose="020B0604030504040204" charset="-120"/>
            </a:endParaRPr>
          </a:p>
        </p:txBody>
      </p:sp>
      <p:sp>
        <p:nvSpPr>
          <p:cNvPr id="30" name="矩形 29"/>
          <p:cNvSpPr/>
          <p:nvPr/>
        </p:nvSpPr>
        <p:spPr>
          <a:xfrm>
            <a:off x="10619966" y="4002293"/>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297419" y="3243122"/>
            <a:ext cx="5892635"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6115.13</a:t>
            </a:r>
            <a:endParaRPr lang="zh-CN" altLang="en-US" sz="7200" b="1" dirty="0">
              <a:blipFill>
                <a:blip r:embed="rId2"/>
                <a:stretch>
                  <a:fillRect/>
                </a:stretch>
              </a:blipFill>
              <a:effectLst/>
              <a:latin typeface="Microsoft JhengHei" panose="020B0604030504040204" charset="-120"/>
            </a:endParaRPr>
          </a:p>
        </p:txBody>
      </p:sp>
      <p:sp>
        <p:nvSpPr>
          <p:cNvPr id="34" name="矩形 33"/>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企业微信公众号单篇文章平均阅读量进一步两极分化</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5"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6"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协会微信公众号单篇文章平均阅读标准差</a:t>
            </a:r>
            <a:endParaRPr lang="zh-CN" altLang="zh-CN" dirty="0"/>
          </a:p>
        </p:txBody>
      </p:sp>
      <p:sp>
        <p:nvSpPr>
          <p:cNvPr id="24" name="矩形 23"/>
          <p:cNvSpPr/>
          <p:nvPr/>
        </p:nvSpPr>
        <p:spPr>
          <a:xfrm>
            <a:off x="-384867" y="4921588"/>
            <a:ext cx="18045545" cy="1568450"/>
          </a:xfrm>
          <a:prstGeom prst="rect">
            <a:avLst/>
          </a:prstGeom>
        </p:spPr>
        <p:txBody>
          <a:bodyPr wrap="square">
            <a:spAutoFit/>
          </a:bodyPr>
          <a:lstStyle/>
          <a:p>
            <a:pPr algn="ctr">
              <a:lnSpc>
                <a:spcPct val="200000"/>
              </a:lnSpc>
            </a:pPr>
            <a:r>
              <a:rPr lang="zh-CN" altLang="zh-CN" sz="2400" kern="100" dirty="0">
                <a:solidFill>
                  <a:schemeClr val="bg1"/>
                </a:solidFill>
                <a:latin typeface="华文仿宋" panose="02010600040101010101" pitchFamily="2" charset="-122"/>
                <a:ea typeface="华文仿宋" panose="02010600040101010101" pitchFamily="2" charset="-122"/>
              </a:rPr>
              <a:t>协会内部微信公众号的差距明显增大，这体现在用户人数和内容黏性两个方面。</a:t>
            </a:r>
            <a:endParaRPr lang="en-US" altLang="zh-CN" sz="2400" kern="1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dirty="0">
                <a:solidFill>
                  <a:schemeClr val="bg1"/>
                </a:solidFill>
                <a:latin typeface="华文仿宋" panose="02010600040101010101" pitchFamily="2" charset="-122"/>
                <a:ea typeface="华文仿宋" panose="02010600040101010101" pitchFamily="2" charset="-122"/>
              </a:rPr>
              <a:t>这进一步说明了部分协会不仅在用户人数方面具有明显优势，也在内容质量上进行了着力提升。</a:t>
            </a:r>
            <a:endParaRPr lang="zh-CN" altLang="zh-CN" sz="2400" kern="100" dirty="0">
              <a:solidFill>
                <a:schemeClr val="bg1"/>
              </a:solidFill>
              <a:latin typeface="华文仿宋" panose="02010600040101010101" pitchFamily="2" charset="-122"/>
              <a:ea typeface="华文仿宋" panose="02010600040101010101" pitchFamily="2" charset="-122"/>
            </a:endParaRPr>
          </a:p>
        </p:txBody>
      </p:sp>
      <p:sp>
        <p:nvSpPr>
          <p:cNvPr id="26" name="矩形 25"/>
          <p:cNvSpPr/>
          <p:nvPr/>
        </p:nvSpPr>
        <p:spPr>
          <a:xfrm>
            <a:off x="3480805" y="4014410"/>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308236" y="3232932"/>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857.80</a:t>
            </a:r>
            <a:endParaRPr lang="zh-CN" altLang="en-US" sz="7200" b="1" dirty="0">
              <a:blipFill>
                <a:blip r:embed="rId2"/>
                <a:stretch>
                  <a:fillRect/>
                </a:stretch>
              </a:blipFill>
              <a:effectLst/>
              <a:latin typeface="Microsoft JhengHei" panose="020B0604030504040204" charset="-120"/>
            </a:endParaRPr>
          </a:p>
        </p:txBody>
      </p:sp>
      <p:sp>
        <p:nvSpPr>
          <p:cNvPr id="30" name="矩形 29"/>
          <p:cNvSpPr/>
          <p:nvPr/>
        </p:nvSpPr>
        <p:spPr>
          <a:xfrm>
            <a:off x="10619966" y="4014410"/>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297419" y="3243119"/>
            <a:ext cx="5892635"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1852.22</a:t>
            </a:r>
            <a:endParaRPr lang="zh-CN" altLang="en-US" sz="7200" b="1" dirty="0">
              <a:blipFill>
                <a:blip r:embed="rId2"/>
                <a:stretch>
                  <a:fillRect/>
                </a:stretch>
              </a:blipFill>
              <a:effectLst/>
              <a:latin typeface="Microsoft JhengHei" panose="020B0604030504040204" charset="-120"/>
            </a:endParaRPr>
          </a:p>
        </p:txBody>
      </p:sp>
      <p:sp>
        <p:nvSpPr>
          <p:cNvPr id="34" name="矩形 33"/>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协会微信公众号单篇文章平均阅读量进一步两极分化</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5"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6"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企业报纸年总发行量</a:t>
            </a:r>
            <a:endParaRPr lang="zh-CN" altLang="en-US" dirty="0"/>
          </a:p>
        </p:txBody>
      </p:sp>
      <p:sp>
        <p:nvSpPr>
          <p:cNvPr id="26" name="矩形 25"/>
          <p:cNvSpPr/>
          <p:nvPr/>
        </p:nvSpPr>
        <p:spPr>
          <a:xfrm>
            <a:off x="3483051" y="4014407"/>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426471" y="3243121"/>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223177</a:t>
            </a:r>
            <a:endParaRPr lang="zh-CN" altLang="en-US" sz="7200" b="1" dirty="0">
              <a:blipFill>
                <a:blip r:embed="rId2"/>
                <a:stretch>
                  <a:fillRect/>
                </a:stretch>
              </a:blipFill>
              <a:effectLst/>
              <a:latin typeface="Microsoft JhengHei" panose="020B0604030504040204" charset="-120"/>
            </a:endParaRPr>
          </a:p>
        </p:txBody>
      </p:sp>
      <p:sp>
        <p:nvSpPr>
          <p:cNvPr id="28" name="矩形 27"/>
          <p:cNvSpPr/>
          <p:nvPr/>
        </p:nvSpPr>
        <p:spPr>
          <a:xfrm>
            <a:off x="6340964" y="3697920"/>
            <a:ext cx="75079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0" name="矩形 29"/>
          <p:cNvSpPr/>
          <p:nvPr/>
        </p:nvSpPr>
        <p:spPr>
          <a:xfrm>
            <a:off x="10613742" y="4002292"/>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617708" y="3243121"/>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172846</a:t>
            </a:r>
            <a:endParaRPr lang="zh-CN" altLang="en-US" sz="7200" b="1" dirty="0">
              <a:blipFill>
                <a:blip r:embed="rId2"/>
                <a:stretch>
                  <a:fillRect/>
                </a:stretch>
              </a:blipFill>
              <a:effectLst/>
              <a:latin typeface="Microsoft JhengHei" panose="020B0604030504040204" charset="-120"/>
            </a:endParaRPr>
          </a:p>
        </p:txBody>
      </p:sp>
      <p:sp>
        <p:nvSpPr>
          <p:cNvPr id="32" name="矩形 31"/>
          <p:cNvSpPr/>
          <p:nvPr/>
        </p:nvSpPr>
        <p:spPr>
          <a:xfrm>
            <a:off x="13532201" y="3663503"/>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4" name="矩形 33"/>
          <p:cNvSpPr/>
          <p:nvPr/>
        </p:nvSpPr>
        <p:spPr>
          <a:xfrm>
            <a:off x="1460304" y="439790"/>
            <a:ext cx="8519354"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企业报纸年总发行量有所回落</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6"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7"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企业杂志年总发行量</a:t>
            </a:r>
            <a:endParaRPr lang="zh-CN" altLang="en-US" dirty="0"/>
          </a:p>
        </p:txBody>
      </p:sp>
      <p:sp>
        <p:nvSpPr>
          <p:cNvPr id="26" name="矩形 25"/>
          <p:cNvSpPr/>
          <p:nvPr/>
        </p:nvSpPr>
        <p:spPr>
          <a:xfrm>
            <a:off x="3483051" y="4014415"/>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426471" y="3243129"/>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21853</a:t>
            </a:r>
            <a:endParaRPr lang="zh-CN" altLang="en-US" sz="7200" b="1" dirty="0">
              <a:blipFill>
                <a:blip r:embed="rId2"/>
                <a:stretch>
                  <a:fillRect/>
                </a:stretch>
              </a:blipFill>
              <a:effectLst/>
              <a:latin typeface="Microsoft JhengHei" panose="020B0604030504040204" charset="-120"/>
            </a:endParaRPr>
          </a:p>
        </p:txBody>
      </p:sp>
      <p:sp>
        <p:nvSpPr>
          <p:cNvPr id="28" name="矩形 27"/>
          <p:cNvSpPr/>
          <p:nvPr/>
        </p:nvSpPr>
        <p:spPr>
          <a:xfrm>
            <a:off x="6340964" y="3697928"/>
            <a:ext cx="75079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0" name="矩形 29"/>
          <p:cNvSpPr/>
          <p:nvPr/>
        </p:nvSpPr>
        <p:spPr>
          <a:xfrm>
            <a:off x="10613742" y="4002300"/>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617708" y="3243129"/>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20745</a:t>
            </a:r>
            <a:endParaRPr lang="zh-CN" altLang="en-US" sz="7200" b="1" dirty="0">
              <a:blipFill>
                <a:blip r:embed="rId2"/>
                <a:stretch>
                  <a:fillRect/>
                </a:stretch>
              </a:blipFill>
              <a:effectLst/>
              <a:latin typeface="Microsoft JhengHei" panose="020B0604030504040204" charset="-120"/>
            </a:endParaRPr>
          </a:p>
        </p:txBody>
      </p:sp>
      <p:sp>
        <p:nvSpPr>
          <p:cNvPr id="32" name="矩形 31"/>
          <p:cNvSpPr/>
          <p:nvPr/>
        </p:nvSpPr>
        <p:spPr>
          <a:xfrm>
            <a:off x="13532201" y="3663511"/>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4" name="矩形 33"/>
          <p:cNvSpPr/>
          <p:nvPr/>
        </p:nvSpPr>
        <p:spPr>
          <a:xfrm>
            <a:off x="1460304" y="439790"/>
            <a:ext cx="8519354"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企业杂志年总发行量有所回落</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6"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7"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482964" y="4204626"/>
            <a:ext cx="16332917" cy="1470724"/>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发行量比较高的包括</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《粤华物业》《悦享高地》《嘉园生活》《心动时刻》《幸福家书》《正美故事》等</a:t>
            </a:r>
            <a:r>
              <a:rPr lang="zh-CN" altLang="en-US" sz="2400" kern="100" spc="300" dirty="0">
                <a:solidFill>
                  <a:schemeClr val="bg1"/>
                </a:solidFill>
                <a:latin typeface="华文仿宋" panose="02010600040101010101" pitchFamily="2" charset="-122"/>
                <a:ea typeface="华文仿宋" panose="02010600040101010101" pitchFamily="2" charset="-122"/>
              </a:rPr>
              <a:t>。</a:t>
            </a:r>
            <a:endParaRPr lang="en-US"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7" name="矩形 26"/>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企业杂志“专业性”“差异性”进一步加强</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9540308" y="2809194"/>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13/44</a:t>
            </a:r>
            <a:endParaRPr lang="zh-CN" altLang="en-US" sz="7200" b="1" spc="600" dirty="0">
              <a:blipFill>
                <a:blip r:embed="rId2"/>
                <a:stretch>
                  <a:fillRect/>
                </a:stretch>
              </a:blipFill>
              <a:effectLst/>
              <a:latin typeface="Microsoft JhengHei" panose="020B0604030504040204" charset="-120"/>
            </a:endParaRPr>
          </a:p>
        </p:txBody>
      </p:sp>
      <p:sp>
        <p:nvSpPr>
          <p:cNvPr id="29" name="矩形 28"/>
          <p:cNvSpPr/>
          <p:nvPr/>
        </p:nvSpPr>
        <p:spPr>
          <a:xfrm>
            <a:off x="2139106" y="2815235"/>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&gt;4</a:t>
            </a:r>
            <a:r>
              <a:rPr lang="zh-CN" altLang="en-US" sz="7200" b="1" spc="600" dirty="0">
                <a:blipFill>
                  <a:blip r:embed="rId2"/>
                  <a:stretch>
                    <a:fillRect/>
                  </a:stretch>
                </a:blipFill>
                <a:effectLst/>
                <a:latin typeface="Microsoft JhengHei" panose="020B0604030504040204" charset="-120"/>
              </a:rPr>
              <a:t>万</a:t>
            </a:r>
            <a:endParaRPr lang="zh-CN" altLang="en-US" sz="7200" b="1" spc="600" dirty="0">
              <a:blipFill>
                <a:blip r:embed="rId2"/>
                <a:stretch>
                  <a:fillRect/>
                </a:stretch>
              </a:blipFill>
              <a:effectLst/>
              <a:latin typeface="Microsoft JhengHei" panose="020B0604030504040204" charset="-120"/>
            </a:endParaRPr>
          </a:p>
        </p:txBody>
      </p:sp>
      <p:sp>
        <p:nvSpPr>
          <p:cNvPr id="30" name="矩形 29"/>
          <p:cNvSpPr/>
          <p:nvPr/>
        </p:nvSpPr>
        <p:spPr>
          <a:xfrm>
            <a:off x="5767429" y="3347590"/>
            <a:ext cx="750790" cy="584775"/>
          </a:xfrm>
          <a:prstGeom prst="rect">
            <a:avLst/>
          </a:prstGeom>
        </p:spPr>
        <p:txBody>
          <a:bodyPr wrap="square">
            <a:spAutoFit/>
          </a:bodyPr>
          <a:lstStyle/>
          <a:p>
            <a:pPr algn="ctr"/>
            <a:r>
              <a:rPr lang="zh-CN" altLang="en-US" sz="3200" b="1" kern="100" dirty="0">
                <a:solidFill>
                  <a:schemeClr val="tx1">
                    <a:lumMod val="50000"/>
                    <a:lumOff val="50000"/>
                  </a:schemeClr>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chemeClr val="tx1">
                  <a:lumMod val="50000"/>
                  <a:lumOff val="50000"/>
                </a:schemeClr>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2" name="object 10"/>
          <p:cNvSpPr txBox="1"/>
          <p:nvPr/>
        </p:nvSpPr>
        <p:spPr>
          <a:xfrm>
            <a:off x="2519363" y="1934649"/>
            <a:ext cx="8643264" cy="505267"/>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en-US" altLang="zh-CN" dirty="0"/>
              <a:t>TOP10</a:t>
            </a:r>
            <a:r>
              <a:rPr lang="zh-CN" altLang="en-US" dirty="0"/>
              <a:t>企业杂志年总发行均值</a:t>
            </a:r>
            <a:endParaRPr lang="zh-CN" altLang="zh-CN" dirty="0"/>
          </a:p>
        </p:txBody>
      </p:sp>
      <p:sp>
        <p:nvSpPr>
          <p:cNvPr id="33" name="object 10"/>
          <p:cNvSpPr txBox="1"/>
          <p:nvPr/>
        </p:nvSpPr>
        <p:spPr>
          <a:xfrm>
            <a:off x="9168171" y="1934649"/>
            <a:ext cx="8643264" cy="505267"/>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超企业杂志年总发行均值（</a:t>
            </a:r>
            <a:r>
              <a:rPr lang="en-US" altLang="zh-CN" dirty="0"/>
              <a:t>20745</a:t>
            </a:r>
            <a:r>
              <a:rPr lang="zh-CN" altLang="en-US" dirty="0"/>
              <a:t>份）</a:t>
            </a:r>
            <a:endParaRPr lang="zh-CN" altLang="zh-CN" dirty="0"/>
          </a:p>
        </p:txBody>
      </p:sp>
      <p:sp>
        <p:nvSpPr>
          <p:cNvPr id="21" name="矩形 20"/>
          <p:cNvSpPr/>
          <p:nvPr/>
        </p:nvSpPr>
        <p:spPr>
          <a:xfrm>
            <a:off x="1242043" y="5677988"/>
            <a:ext cx="14848106" cy="829945"/>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头部行业媒体均将自身企业的服务品质与品牌故事讲述结合得非常紧密。</a:t>
            </a:r>
            <a:endParaRPr lang="en-US"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12"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15"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16" name="矩形 15"/>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3" name="object 11"/>
          <p:cNvSpPr/>
          <p:nvPr/>
        </p:nvSpPr>
        <p:spPr>
          <a:xfrm>
            <a:off x="2024429" y="2046171"/>
            <a:ext cx="320097" cy="320097"/>
          </a:xfrm>
          <a:prstGeom prst="rect">
            <a:avLst/>
          </a:prstGeom>
          <a:blipFill>
            <a:blip r:embed="rId5" cstate="print"/>
            <a:stretch>
              <a:fillRect/>
            </a:stretch>
          </a:blipFill>
        </p:spPr>
        <p:txBody>
          <a:bodyPr wrap="square" lIns="0" tIns="0" rIns="0" bIns="0" rtlCol="0"/>
          <a:lstStyle/>
          <a:p/>
        </p:txBody>
      </p:sp>
      <p:sp>
        <p:nvSpPr>
          <p:cNvPr id="14" name="object 11"/>
          <p:cNvSpPr/>
          <p:nvPr/>
        </p:nvSpPr>
        <p:spPr>
          <a:xfrm>
            <a:off x="8666096" y="2027233"/>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2" name="椭圆 131" hidden="1"/>
          <p:cNvSpPr/>
          <p:nvPr/>
        </p:nvSpPr>
        <p:spPr>
          <a:xfrm>
            <a:off x="-6787250" y="-6662620"/>
            <a:ext cx="15635270" cy="15635270"/>
          </a:xfrm>
          <a:prstGeom prst="ellipse">
            <a:avLst/>
          </a:prstGeom>
          <a:gradFill flip="none" rotWithShape="1">
            <a:gsLst>
              <a:gs pos="48000">
                <a:schemeClr val="tx1">
                  <a:alpha val="0"/>
                </a:schemeClr>
              </a:gs>
              <a:gs pos="8000">
                <a:schemeClr val="tx1">
                  <a:alpha val="31000"/>
                </a:schemeClr>
              </a:gs>
            </a:gsLst>
            <a:path path="circle">
              <a:fillToRect l="50000" t="50000" r="50000" b="50000"/>
            </a:path>
            <a:tileRect/>
          </a:gra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object 6"/>
          <p:cNvSpPr/>
          <p:nvPr/>
        </p:nvSpPr>
        <p:spPr>
          <a:xfrm>
            <a:off x="1386285" y="1150937"/>
            <a:ext cx="3963057" cy="5603891"/>
          </a:xfrm>
          <a:prstGeom prst="rect">
            <a:avLst/>
          </a:prstGeom>
          <a:blipFill>
            <a:blip r:embed="rId2" cstate="print"/>
            <a:stretch>
              <a:fillRect/>
            </a:stretch>
          </a:blipFill>
        </p:spPr>
        <p:txBody>
          <a:bodyPr wrap="square" lIns="0" tIns="0" rIns="0" bIns="0" rtlCol="0"/>
          <a:lstStyle/>
          <a:p/>
        </p:txBody>
      </p:sp>
      <p:sp>
        <p:nvSpPr>
          <p:cNvPr id="47" name="object 7"/>
          <p:cNvSpPr txBox="1">
            <a:spLocks noGrp="1"/>
          </p:cNvSpPr>
          <p:nvPr>
            <p:ph type="title"/>
          </p:nvPr>
        </p:nvSpPr>
        <p:spPr>
          <a:xfrm>
            <a:off x="1755414" y="1898782"/>
            <a:ext cx="2007529" cy="443711"/>
          </a:xfrm>
          <a:prstGeom prst="rect">
            <a:avLst/>
          </a:prstGeom>
        </p:spPr>
        <p:txBody>
          <a:bodyPr vert="horz" wrap="square" lIns="0" tIns="12700" rIns="0" bIns="0" rtlCol="0" anchor="ctr">
            <a:spAutoFit/>
          </a:bodyPr>
          <a:lstStyle/>
          <a:p>
            <a:pPr marL="12700">
              <a:lnSpc>
                <a:spcPct val="100000"/>
              </a:lnSpc>
              <a:spcBef>
                <a:spcPts val="100"/>
              </a:spcBef>
            </a:pPr>
            <a:r>
              <a:rPr sz="2800" spc="300" dirty="0">
                <a:solidFill>
                  <a:srgbClr val="BFBFBF"/>
                </a:solidFill>
                <a:latin typeface="黑体" panose="02010609060101010101" pitchFamily="49" charset="-122"/>
                <a:ea typeface="黑体" panose="02010609060101010101" pitchFamily="49" charset="-122"/>
              </a:rPr>
              <a:t>PART 01</a:t>
            </a:r>
            <a:endParaRPr sz="2800" spc="300" dirty="0">
              <a:solidFill>
                <a:srgbClr val="BFBFBF"/>
              </a:solidFill>
              <a:latin typeface="黑体" panose="02010609060101010101" pitchFamily="49" charset="-122"/>
              <a:ea typeface="黑体" panose="02010609060101010101" pitchFamily="49" charset="-122"/>
            </a:endParaRPr>
          </a:p>
        </p:txBody>
      </p:sp>
      <p:grpSp>
        <p:nvGrpSpPr>
          <p:cNvPr id="6" name="组合 5"/>
          <p:cNvGrpSpPr/>
          <p:nvPr/>
        </p:nvGrpSpPr>
        <p:grpSpPr>
          <a:xfrm>
            <a:off x="5181599" y="3809106"/>
            <a:ext cx="531625" cy="164541"/>
            <a:chOff x="4652248" y="3204049"/>
            <a:chExt cx="448981" cy="138962"/>
          </a:xfrm>
        </p:grpSpPr>
        <p:sp>
          <p:nvSpPr>
            <p:cNvPr id="48" name="object 8"/>
            <p:cNvSpPr/>
            <p:nvPr/>
          </p:nvSpPr>
          <p:spPr>
            <a:xfrm>
              <a:off x="5009029" y="3204049"/>
              <a:ext cx="92200" cy="138962"/>
            </a:xfrm>
            <a:prstGeom prst="rect">
              <a:avLst/>
            </a:prstGeom>
            <a:blipFill>
              <a:blip r:embed="rId3" cstate="print"/>
              <a:stretch>
                <a:fillRect/>
              </a:stretch>
            </a:blipFill>
          </p:spPr>
          <p:txBody>
            <a:bodyPr wrap="square" lIns="0" tIns="0" rIns="0" bIns="0" rtlCol="0"/>
            <a:lstStyle/>
            <a:p/>
          </p:txBody>
        </p:sp>
        <p:sp>
          <p:nvSpPr>
            <p:cNvPr id="49" name="object 9"/>
            <p:cNvSpPr/>
            <p:nvPr/>
          </p:nvSpPr>
          <p:spPr>
            <a:xfrm>
              <a:off x="4830639" y="3204049"/>
              <a:ext cx="92200" cy="138962"/>
            </a:xfrm>
            <a:prstGeom prst="rect">
              <a:avLst/>
            </a:prstGeom>
            <a:blipFill>
              <a:blip r:embed="rId4" cstate="print"/>
              <a:stretch>
                <a:fillRect/>
              </a:stretch>
            </a:blipFill>
          </p:spPr>
          <p:txBody>
            <a:bodyPr wrap="square" lIns="0" tIns="0" rIns="0" bIns="0" rtlCol="0"/>
            <a:lstStyle/>
            <a:p/>
          </p:txBody>
        </p:sp>
        <p:sp>
          <p:nvSpPr>
            <p:cNvPr id="50" name="object 10"/>
            <p:cNvSpPr/>
            <p:nvPr/>
          </p:nvSpPr>
          <p:spPr>
            <a:xfrm>
              <a:off x="4652248" y="3204049"/>
              <a:ext cx="92200" cy="138962"/>
            </a:xfrm>
            <a:prstGeom prst="rect">
              <a:avLst/>
            </a:prstGeom>
            <a:blipFill>
              <a:blip r:embed="rId5" cstate="print"/>
              <a:stretch>
                <a:fillRect/>
              </a:stretch>
            </a:blipFill>
          </p:spPr>
          <p:txBody>
            <a:bodyPr wrap="square" lIns="0" tIns="0" rIns="0" bIns="0" rtlCol="0"/>
            <a:lstStyle/>
            <a:p/>
          </p:txBody>
        </p:sp>
      </p:grpSp>
      <p:sp>
        <p:nvSpPr>
          <p:cNvPr id="53" name="矩形 52"/>
          <p:cNvSpPr/>
          <p:nvPr/>
        </p:nvSpPr>
        <p:spPr>
          <a:xfrm>
            <a:off x="1755414" y="2401481"/>
            <a:ext cx="7660729" cy="1106805"/>
          </a:xfrm>
          <a:prstGeom prst="rect">
            <a:avLst/>
          </a:prstGeom>
          <a:noFill/>
        </p:spPr>
        <p:txBody>
          <a:bodyPr wrap="square" rtlCol="0">
            <a:spAutoFit/>
          </a:bodyPr>
          <a:lstStyle/>
          <a:p>
            <a:r>
              <a:rPr lang="zh-CN" altLang="zh-CN" sz="6600" spc="600" dirty="0">
                <a:solidFill>
                  <a:schemeClr val="bg1"/>
                </a:solidFill>
                <a:latin typeface="微软雅黑" panose="020B0503020204020204" pitchFamily="34" charset="-122"/>
                <a:ea typeface="微软雅黑" panose="020B0503020204020204" pitchFamily="34" charset="-122"/>
              </a:rPr>
              <a:t>研究数据样本</a:t>
            </a:r>
            <a:endParaRPr lang="zh-CN" altLang="zh-CN" sz="6600" spc="600" dirty="0">
              <a:solidFill>
                <a:schemeClr val="bg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848091" y="5753524"/>
            <a:ext cx="1914852" cy="369332"/>
            <a:chOff x="1848091" y="4940675"/>
            <a:chExt cx="1914852" cy="369332"/>
          </a:xfrm>
        </p:grpSpPr>
        <p:sp>
          <p:nvSpPr>
            <p:cNvPr id="51" name="object 11"/>
            <p:cNvSpPr/>
            <p:nvPr/>
          </p:nvSpPr>
          <p:spPr>
            <a:xfrm>
              <a:off x="1848091" y="4979811"/>
              <a:ext cx="1805939" cy="314960"/>
            </a:xfrm>
            <a:custGeom>
              <a:avLst/>
              <a:gdLst/>
              <a:ahLst/>
              <a:cxnLst/>
              <a:rect l="l" t="t" r="r" b="b"/>
              <a:pathLst>
                <a:path w="1805939" h="314960">
                  <a:moveTo>
                    <a:pt x="0" y="157466"/>
                  </a:moveTo>
                  <a:lnTo>
                    <a:pt x="8027" y="107695"/>
                  </a:lnTo>
                  <a:lnTo>
                    <a:pt x="30381" y="64468"/>
                  </a:lnTo>
                  <a:lnTo>
                    <a:pt x="64469" y="30381"/>
                  </a:lnTo>
                  <a:lnTo>
                    <a:pt x="107695" y="8027"/>
                  </a:lnTo>
                  <a:lnTo>
                    <a:pt x="157466" y="0"/>
                  </a:lnTo>
                  <a:lnTo>
                    <a:pt x="1647994" y="0"/>
                  </a:lnTo>
                  <a:lnTo>
                    <a:pt x="1697766" y="8027"/>
                  </a:lnTo>
                  <a:lnTo>
                    <a:pt x="1740992" y="30381"/>
                  </a:lnTo>
                  <a:lnTo>
                    <a:pt x="1775079" y="64468"/>
                  </a:lnTo>
                  <a:lnTo>
                    <a:pt x="1797433" y="107695"/>
                  </a:lnTo>
                  <a:lnTo>
                    <a:pt x="1805461" y="157466"/>
                  </a:lnTo>
                  <a:lnTo>
                    <a:pt x="1797432" y="207238"/>
                  </a:lnTo>
                  <a:lnTo>
                    <a:pt x="1775078" y="250464"/>
                  </a:lnTo>
                  <a:lnTo>
                    <a:pt x="1740991" y="284551"/>
                  </a:lnTo>
                  <a:lnTo>
                    <a:pt x="1697765" y="306906"/>
                  </a:lnTo>
                  <a:lnTo>
                    <a:pt x="1647993" y="314933"/>
                  </a:lnTo>
                  <a:lnTo>
                    <a:pt x="157466" y="314932"/>
                  </a:lnTo>
                  <a:lnTo>
                    <a:pt x="107695" y="306905"/>
                  </a:lnTo>
                  <a:lnTo>
                    <a:pt x="64469" y="284550"/>
                  </a:lnTo>
                  <a:lnTo>
                    <a:pt x="30381" y="250463"/>
                  </a:lnTo>
                  <a:lnTo>
                    <a:pt x="8027" y="207237"/>
                  </a:lnTo>
                  <a:lnTo>
                    <a:pt x="0" y="157465"/>
                  </a:lnTo>
                  <a:close/>
                </a:path>
              </a:pathLst>
            </a:custGeom>
            <a:ln w="12699">
              <a:solidFill>
                <a:srgbClr val="FFFFFF"/>
              </a:solidFill>
            </a:ln>
          </p:spPr>
          <p:txBody>
            <a:bodyPr wrap="square" lIns="0" tIns="0" rIns="0" bIns="0" rtlCol="0"/>
            <a:lstStyle/>
            <a:p/>
          </p:txBody>
        </p:sp>
        <p:sp>
          <p:nvSpPr>
            <p:cNvPr id="52" name="object 13"/>
            <p:cNvSpPr/>
            <p:nvPr/>
          </p:nvSpPr>
          <p:spPr>
            <a:xfrm>
              <a:off x="3325604" y="5088644"/>
              <a:ext cx="85725" cy="97790"/>
            </a:xfrm>
            <a:custGeom>
              <a:avLst/>
              <a:gdLst/>
              <a:ahLst/>
              <a:cxnLst/>
              <a:rect l="l" t="t" r="r" b="b"/>
              <a:pathLst>
                <a:path w="85725" h="97789">
                  <a:moveTo>
                    <a:pt x="0" y="0"/>
                  </a:moveTo>
                  <a:lnTo>
                    <a:pt x="0" y="97264"/>
                  </a:lnTo>
                  <a:lnTo>
                    <a:pt x="85178" y="48632"/>
                  </a:lnTo>
                  <a:lnTo>
                    <a:pt x="0" y="0"/>
                  </a:lnTo>
                  <a:close/>
                </a:path>
              </a:pathLst>
            </a:custGeom>
            <a:solidFill>
              <a:srgbClr val="FFFFFF"/>
            </a:solidFill>
          </p:spPr>
          <p:txBody>
            <a:bodyPr wrap="square" lIns="0" tIns="0" rIns="0" bIns="0" rtlCol="0"/>
            <a:lstStyle/>
            <a:p/>
          </p:txBody>
        </p:sp>
        <p:sp>
          <p:nvSpPr>
            <p:cNvPr id="54" name="矩形 53"/>
            <p:cNvSpPr/>
            <p:nvPr/>
          </p:nvSpPr>
          <p:spPr>
            <a:xfrm>
              <a:off x="1957004" y="4940675"/>
              <a:ext cx="1805939" cy="369332"/>
            </a:xfrm>
            <a:prstGeom prst="rect">
              <a:avLst/>
            </a:prstGeom>
            <a:noFill/>
          </p:spPr>
          <p:txBody>
            <a:bodyPr wrap="square" rtlCol="0">
              <a:spAutoFit/>
            </a:bodyPr>
            <a:lstStyle/>
            <a:p>
              <a:r>
                <a:rPr lang="zh-CN" altLang="en-US" spc="600" dirty="0">
                  <a:solidFill>
                    <a:schemeClr val="bg1"/>
                  </a:solidFill>
                  <a:latin typeface="黑体" panose="02010609060101010101" pitchFamily="49" charset="-122"/>
                  <a:ea typeface="黑体" panose="02010609060101010101" pitchFamily="49" charset="-122"/>
                </a:rPr>
                <a:t>详情查看</a:t>
              </a:r>
              <a:endParaRPr lang="zh-CN" altLang="zh-CN" spc="600" dirty="0">
                <a:solidFill>
                  <a:schemeClr val="bg1"/>
                </a:solidFill>
                <a:latin typeface="黑体" panose="02010609060101010101" pitchFamily="49" charset="-122"/>
                <a:ea typeface="黑体" panose="02010609060101010101" pitchFamily="49" charset="-122"/>
              </a:endParaRPr>
            </a:p>
          </p:txBody>
        </p:sp>
      </p:grpSp>
      <p:grpSp>
        <p:nvGrpSpPr>
          <p:cNvPr id="8" name="组合 7"/>
          <p:cNvGrpSpPr/>
          <p:nvPr/>
        </p:nvGrpSpPr>
        <p:grpSpPr>
          <a:xfrm>
            <a:off x="7460266" y="4173672"/>
            <a:ext cx="6494068" cy="2064950"/>
            <a:chOff x="6086885" y="3703781"/>
            <a:chExt cx="5025515" cy="1597987"/>
          </a:xfrm>
        </p:grpSpPr>
        <p:sp>
          <p:nvSpPr>
            <p:cNvPr id="56" name="矩形 55"/>
            <p:cNvSpPr/>
            <p:nvPr/>
          </p:nvSpPr>
          <p:spPr>
            <a:xfrm>
              <a:off x="6086885" y="4852109"/>
              <a:ext cx="2279053" cy="449658"/>
            </a:xfrm>
            <a:prstGeom prst="rect">
              <a:avLst/>
            </a:prstGeom>
          </p:spPr>
          <p:txBody>
            <a:bodyPr wrap="none">
              <a:spAutoFit/>
            </a:bodyPr>
            <a:lstStyle/>
            <a:p>
              <a:pPr algn="ctr">
                <a:lnSpc>
                  <a:spcPct val="150000"/>
                </a:lnSpc>
              </a:pPr>
              <a:r>
                <a:rPr lang="en-US" altLang="zh-CN" sz="2400" b="1" kern="100" spc="300" dirty="0">
                  <a:blipFill>
                    <a:blip r:embed="rId6"/>
                    <a:stretch>
                      <a:fillRect/>
                    </a:stretch>
                  </a:blipFill>
                  <a:latin typeface="微软雅黑" panose="020B0503020204020204" pitchFamily="34" charset="-122"/>
                  <a:ea typeface="微软雅黑" panose="020B0503020204020204" pitchFamily="34" charset="-122"/>
                </a:rPr>
                <a:t>180</a:t>
              </a:r>
              <a:r>
                <a:rPr lang="zh-CN" altLang="zh-CN" sz="2400" b="1" kern="100" spc="300" dirty="0">
                  <a:blipFill>
                    <a:blip r:embed="rId6"/>
                    <a:stretch>
                      <a:fillRect/>
                    </a:stretch>
                  </a:blipFill>
                  <a:latin typeface="微软雅黑" panose="020B0503020204020204" pitchFamily="34" charset="-122"/>
                  <a:ea typeface="微软雅黑" panose="020B0503020204020204" pitchFamily="34" charset="-122"/>
                </a:rPr>
                <a:t>个微信公众</a:t>
              </a:r>
              <a:r>
                <a:rPr lang="zh-CN" altLang="en-US" sz="2400" b="1" kern="100" spc="300" dirty="0">
                  <a:blipFill>
                    <a:blip r:embed="rId6"/>
                    <a:stretch>
                      <a:fillRect/>
                    </a:stretch>
                  </a:blipFill>
                  <a:latin typeface="微软雅黑" panose="020B0503020204020204" pitchFamily="34" charset="-122"/>
                  <a:ea typeface="微软雅黑" panose="020B0503020204020204" pitchFamily="34" charset="-122"/>
                </a:rPr>
                <a:t>号</a:t>
              </a:r>
              <a:endParaRPr lang="zh-CN" altLang="zh-CN" sz="2400" b="1" kern="100" spc="300" dirty="0">
                <a:blipFill>
                  <a:blip r:embed="rId6"/>
                  <a:stretch>
                    <a:fillRect/>
                  </a:stretch>
                </a:blip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6563820" y="3720354"/>
              <a:ext cx="1325180" cy="942847"/>
              <a:chOff x="5301038" y="4045457"/>
              <a:chExt cx="1544262" cy="1098720"/>
            </a:xfrm>
            <a:blipFill>
              <a:blip r:embed="rId6"/>
              <a:stretch>
                <a:fillRect/>
              </a:stretch>
            </a:blipFill>
          </p:grpSpPr>
          <p:sp>
            <p:nvSpPr>
              <p:cNvPr id="66" name="Freeform 262"/>
              <p:cNvSpPr/>
              <p:nvPr/>
            </p:nvSpPr>
            <p:spPr bwMode="auto">
              <a:xfrm>
                <a:off x="5301038" y="4045457"/>
                <a:ext cx="1144501" cy="1098720"/>
              </a:xfrm>
              <a:custGeom>
                <a:avLst/>
                <a:gdLst>
                  <a:gd name="T0" fmla="*/ 104 w 250"/>
                  <a:gd name="T1" fmla="*/ 181 h 240"/>
                  <a:gd name="T2" fmla="*/ 91 w 250"/>
                  <a:gd name="T3" fmla="*/ 177 h 240"/>
                  <a:gd name="T4" fmla="*/ 89 w 250"/>
                  <a:gd name="T5" fmla="*/ 177 h 240"/>
                  <a:gd name="T6" fmla="*/ 88 w 250"/>
                  <a:gd name="T7" fmla="*/ 177 h 240"/>
                  <a:gd name="T8" fmla="*/ 56 w 250"/>
                  <a:gd name="T9" fmla="*/ 190 h 240"/>
                  <a:gd name="T10" fmla="*/ 65 w 250"/>
                  <a:gd name="T11" fmla="*/ 166 h 240"/>
                  <a:gd name="T12" fmla="*/ 57 w 250"/>
                  <a:gd name="T13" fmla="*/ 161 h 240"/>
                  <a:gd name="T14" fmla="*/ 22 w 250"/>
                  <a:gd name="T15" fmla="*/ 103 h 240"/>
                  <a:gd name="T16" fmla="*/ 134 w 250"/>
                  <a:gd name="T17" fmla="*/ 23 h 240"/>
                  <a:gd name="T18" fmla="*/ 219 w 250"/>
                  <a:gd name="T19" fmla="*/ 51 h 240"/>
                  <a:gd name="T20" fmla="*/ 234 w 250"/>
                  <a:gd name="T21" fmla="*/ 50 h 240"/>
                  <a:gd name="T22" fmla="*/ 250 w 250"/>
                  <a:gd name="T23" fmla="*/ 51 h 240"/>
                  <a:gd name="T24" fmla="*/ 134 w 250"/>
                  <a:gd name="T25" fmla="*/ 0 h 240"/>
                  <a:gd name="T26" fmla="*/ 0 w 250"/>
                  <a:gd name="T27" fmla="*/ 103 h 240"/>
                  <a:gd name="T28" fmla="*/ 37 w 250"/>
                  <a:gd name="T29" fmla="*/ 175 h 240"/>
                  <a:gd name="T30" fmla="*/ 15 w 250"/>
                  <a:gd name="T31" fmla="*/ 240 h 240"/>
                  <a:gd name="T32" fmla="*/ 41 w 250"/>
                  <a:gd name="T33" fmla="*/ 224 h 240"/>
                  <a:gd name="T34" fmla="*/ 87 w 250"/>
                  <a:gd name="T35" fmla="*/ 200 h 240"/>
                  <a:gd name="T36" fmla="*/ 118 w 250"/>
                  <a:gd name="T37" fmla="*/ 206 h 240"/>
                  <a:gd name="T38" fmla="*/ 104 w 250"/>
                  <a:gd name="T39" fmla="*/ 18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40">
                    <a:moveTo>
                      <a:pt x="104" y="181"/>
                    </a:moveTo>
                    <a:cubicBezTo>
                      <a:pt x="100" y="180"/>
                      <a:pt x="96" y="179"/>
                      <a:pt x="91" y="177"/>
                    </a:cubicBezTo>
                    <a:cubicBezTo>
                      <a:pt x="89" y="177"/>
                      <a:pt x="89" y="177"/>
                      <a:pt x="89" y="177"/>
                    </a:cubicBezTo>
                    <a:cubicBezTo>
                      <a:pt x="88" y="177"/>
                      <a:pt x="88" y="177"/>
                      <a:pt x="88" y="177"/>
                    </a:cubicBezTo>
                    <a:cubicBezTo>
                      <a:pt x="85" y="177"/>
                      <a:pt x="81" y="177"/>
                      <a:pt x="56" y="190"/>
                    </a:cubicBezTo>
                    <a:cubicBezTo>
                      <a:pt x="65" y="166"/>
                      <a:pt x="65" y="166"/>
                      <a:pt x="65" y="166"/>
                    </a:cubicBezTo>
                    <a:cubicBezTo>
                      <a:pt x="57" y="161"/>
                      <a:pt x="57" y="161"/>
                      <a:pt x="57" y="161"/>
                    </a:cubicBezTo>
                    <a:cubicBezTo>
                      <a:pt x="35" y="146"/>
                      <a:pt x="22" y="125"/>
                      <a:pt x="22" y="103"/>
                    </a:cubicBezTo>
                    <a:cubicBezTo>
                      <a:pt x="22" y="59"/>
                      <a:pt x="73" y="23"/>
                      <a:pt x="134" y="23"/>
                    </a:cubicBezTo>
                    <a:cubicBezTo>
                      <a:pt x="168" y="23"/>
                      <a:pt x="198" y="34"/>
                      <a:pt x="219" y="51"/>
                    </a:cubicBezTo>
                    <a:cubicBezTo>
                      <a:pt x="224" y="50"/>
                      <a:pt x="229" y="50"/>
                      <a:pt x="234" y="50"/>
                    </a:cubicBezTo>
                    <a:cubicBezTo>
                      <a:pt x="240" y="50"/>
                      <a:pt x="245" y="50"/>
                      <a:pt x="250" y="51"/>
                    </a:cubicBezTo>
                    <a:cubicBezTo>
                      <a:pt x="226" y="21"/>
                      <a:pt x="184" y="0"/>
                      <a:pt x="134" y="0"/>
                    </a:cubicBezTo>
                    <a:cubicBezTo>
                      <a:pt x="60" y="0"/>
                      <a:pt x="0" y="47"/>
                      <a:pt x="0" y="103"/>
                    </a:cubicBezTo>
                    <a:cubicBezTo>
                      <a:pt x="0" y="130"/>
                      <a:pt x="13" y="156"/>
                      <a:pt x="37" y="175"/>
                    </a:cubicBezTo>
                    <a:cubicBezTo>
                      <a:pt x="15" y="240"/>
                      <a:pt x="15" y="240"/>
                      <a:pt x="15" y="240"/>
                    </a:cubicBezTo>
                    <a:cubicBezTo>
                      <a:pt x="41" y="224"/>
                      <a:pt x="41" y="224"/>
                      <a:pt x="41" y="224"/>
                    </a:cubicBezTo>
                    <a:cubicBezTo>
                      <a:pt x="59" y="214"/>
                      <a:pt x="80" y="203"/>
                      <a:pt x="87" y="200"/>
                    </a:cubicBezTo>
                    <a:cubicBezTo>
                      <a:pt x="97" y="203"/>
                      <a:pt x="108" y="205"/>
                      <a:pt x="118" y="206"/>
                    </a:cubicBezTo>
                    <a:cubicBezTo>
                      <a:pt x="112" y="198"/>
                      <a:pt x="108" y="190"/>
                      <a:pt x="104" y="181"/>
                    </a:cubicBezTo>
                    <a:close/>
                  </a:path>
                </a:pathLst>
              </a:custGeom>
              <a:grpFill/>
              <a:ln>
                <a:noFill/>
              </a:ln>
            </p:spPr>
            <p:txBody>
              <a:bodyPr vert="horz" wrap="square" lIns="91440" tIns="45720" rIns="91440" bIns="45720" numCol="1" anchor="t" anchorCtr="0" compatLnSpc="1"/>
              <a:lstStyle/>
              <a:p>
                <a:endParaRPr lang="en-US" sz="1600"/>
              </a:p>
            </p:txBody>
          </p:sp>
          <p:grpSp>
            <p:nvGrpSpPr>
              <p:cNvPr id="68" name="组合 67"/>
              <p:cNvGrpSpPr/>
              <p:nvPr/>
            </p:nvGrpSpPr>
            <p:grpSpPr>
              <a:xfrm>
                <a:off x="5849845" y="4381165"/>
                <a:ext cx="995455" cy="723346"/>
                <a:chOff x="5830795" y="4321601"/>
                <a:chExt cx="1132014" cy="822576"/>
              </a:xfrm>
              <a:grpFill/>
            </p:grpSpPr>
            <p:sp>
              <p:nvSpPr>
                <p:cNvPr id="71" name="对话气泡: 椭圆形 70"/>
                <p:cNvSpPr/>
                <p:nvPr/>
              </p:nvSpPr>
              <p:spPr>
                <a:xfrm flipH="1">
                  <a:off x="5830795" y="4321601"/>
                  <a:ext cx="1132014" cy="822576"/>
                </a:xfrm>
                <a:prstGeom prst="wedgeEllipseCallout">
                  <a:avLst>
                    <a:gd name="adj1" fmla="val -40587"/>
                    <a:gd name="adj2" fmla="val 682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2" name="椭圆 71"/>
                <p:cNvSpPr/>
                <p:nvPr/>
              </p:nvSpPr>
              <p:spPr>
                <a:xfrm>
                  <a:off x="6139775" y="4615975"/>
                  <a:ext cx="104775" cy="104775"/>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3" name="椭圆 72"/>
                <p:cNvSpPr/>
                <p:nvPr/>
              </p:nvSpPr>
              <p:spPr>
                <a:xfrm>
                  <a:off x="6583809" y="4615975"/>
                  <a:ext cx="104775" cy="104775"/>
                </a:xfrm>
                <a:prstGeom prst="ellips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69" name="椭圆 68"/>
              <p:cNvSpPr/>
              <p:nvPr/>
            </p:nvSpPr>
            <p:spPr>
              <a:xfrm>
                <a:off x="5647721" y="428240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0" name="椭圆 69"/>
              <p:cNvSpPr/>
              <p:nvPr/>
            </p:nvSpPr>
            <p:spPr>
              <a:xfrm>
                <a:off x="6091755" y="428240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74" name="矩形 73"/>
            <p:cNvSpPr/>
            <p:nvPr/>
          </p:nvSpPr>
          <p:spPr>
            <a:xfrm>
              <a:off x="9813344" y="4852110"/>
              <a:ext cx="1299056" cy="449658"/>
            </a:xfrm>
            <a:prstGeom prst="rect">
              <a:avLst/>
            </a:prstGeom>
          </p:spPr>
          <p:txBody>
            <a:bodyPr wrap="none">
              <a:spAutoFit/>
            </a:bodyPr>
            <a:lstStyle/>
            <a:p>
              <a:pPr algn="ctr">
                <a:lnSpc>
                  <a:spcPct val="150000"/>
                </a:lnSpc>
              </a:pPr>
              <a:r>
                <a:rPr lang="en-US" altLang="zh-CN" sz="2400" b="1" kern="100" spc="300" dirty="0">
                  <a:blipFill>
                    <a:blip r:embed="rId6"/>
                    <a:stretch>
                      <a:fillRect/>
                    </a:stretch>
                  </a:blipFill>
                  <a:latin typeface="微软雅黑" panose="020B0503020204020204" pitchFamily="34" charset="-122"/>
                  <a:ea typeface="微软雅黑" panose="020B0503020204020204" pitchFamily="34" charset="-122"/>
                </a:rPr>
                <a:t>90</a:t>
              </a:r>
              <a:r>
                <a:rPr lang="zh-CN" altLang="zh-CN" sz="2400" b="1" kern="100" spc="300" dirty="0">
                  <a:blipFill>
                    <a:blip r:embed="rId6"/>
                    <a:stretch>
                      <a:fillRect/>
                    </a:stretch>
                  </a:blipFill>
                  <a:latin typeface="微软雅黑" panose="020B0503020204020204" pitchFamily="34" charset="-122"/>
                  <a:ea typeface="微软雅黑" panose="020B0503020204020204" pitchFamily="34" charset="-122"/>
                </a:rPr>
                <a:t>份刊物</a:t>
              </a:r>
              <a:endParaRPr lang="zh-CN" altLang="zh-CN" sz="2400" b="1" kern="100" spc="300" dirty="0">
                <a:blipFill>
                  <a:blip r:embed="rId6"/>
                  <a:stretch>
                    <a:fillRect/>
                  </a:stretch>
                </a:blipFill>
                <a:latin typeface="微软雅黑" panose="020B0503020204020204" pitchFamily="34" charset="-122"/>
                <a:ea typeface="微软雅黑" panose="020B0503020204020204" pitchFamily="34" charset="-122"/>
              </a:endParaRPr>
            </a:p>
          </p:txBody>
        </p:sp>
        <p:sp>
          <p:nvSpPr>
            <p:cNvPr id="75" name="Freeform 12"/>
            <p:cNvSpPr/>
            <p:nvPr/>
          </p:nvSpPr>
          <p:spPr bwMode="auto">
            <a:xfrm>
              <a:off x="9873189" y="3703781"/>
              <a:ext cx="1145433" cy="998580"/>
            </a:xfrm>
            <a:custGeom>
              <a:avLst/>
              <a:gdLst>
                <a:gd name="T0" fmla="*/ 64 w 148"/>
                <a:gd name="T1" fmla="*/ 121 h 128"/>
                <a:gd name="T2" fmla="*/ 64 w 148"/>
                <a:gd name="T3" fmla="*/ 123 h 128"/>
                <a:gd name="T4" fmla="*/ 74 w 148"/>
                <a:gd name="T5" fmla="*/ 128 h 128"/>
                <a:gd name="T6" fmla="*/ 83 w 148"/>
                <a:gd name="T7" fmla="*/ 123 h 128"/>
                <a:gd name="T8" fmla="*/ 83 w 148"/>
                <a:gd name="T9" fmla="*/ 121 h 128"/>
                <a:gd name="T10" fmla="*/ 93 w 148"/>
                <a:gd name="T11" fmla="*/ 118 h 128"/>
                <a:gd name="T12" fmla="*/ 148 w 148"/>
                <a:gd name="T13" fmla="*/ 123 h 128"/>
                <a:gd name="T14" fmla="*/ 148 w 148"/>
                <a:gd name="T15" fmla="*/ 24 h 128"/>
                <a:gd name="T16" fmla="*/ 139 w 148"/>
                <a:gd name="T17" fmla="*/ 23 h 128"/>
                <a:gd name="T18" fmla="*/ 139 w 148"/>
                <a:gd name="T19" fmla="*/ 109 h 128"/>
                <a:gd name="T20" fmla="*/ 94 w 148"/>
                <a:gd name="T21" fmla="*/ 104 h 128"/>
                <a:gd name="T22" fmla="*/ 77 w 148"/>
                <a:gd name="T23" fmla="*/ 119 h 128"/>
                <a:gd name="T24" fmla="*/ 75 w 148"/>
                <a:gd name="T25" fmla="*/ 118 h 128"/>
                <a:gd name="T26" fmla="*/ 89 w 148"/>
                <a:gd name="T27" fmla="*/ 99 h 128"/>
                <a:gd name="T28" fmla="*/ 131 w 148"/>
                <a:gd name="T29" fmla="*/ 96 h 128"/>
                <a:gd name="T30" fmla="*/ 131 w 148"/>
                <a:gd name="T31" fmla="*/ 0 h 128"/>
                <a:gd name="T32" fmla="*/ 111 w 148"/>
                <a:gd name="T33" fmla="*/ 5 h 128"/>
                <a:gd name="T34" fmla="*/ 111 w 148"/>
                <a:gd name="T35" fmla="*/ 76 h 128"/>
                <a:gd name="T36" fmla="*/ 100 w 148"/>
                <a:gd name="T37" fmla="*/ 70 h 128"/>
                <a:gd name="T38" fmla="*/ 90 w 148"/>
                <a:gd name="T39" fmla="*/ 83 h 128"/>
                <a:gd name="T40" fmla="*/ 90 w 148"/>
                <a:gd name="T41" fmla="*/ 11 h 128"/>
                <a:gd name="T42" fmla="*/ 90 w 148"/>
                <a:gd name="T43" fmla="*/ 12 h 128"/>
                <a:gd name="T44" fmla="*/ 74 w 148"/>
                <a:gd name="T45" fmla="*/ 26 h 128"/>
                <a:gd name="T46" fmla="*/ 57 w 148"/>
                <a:gd name="T47" fmla="*/ 12 h 128"/>
                <a:gd name="T48" fmla="*/ 16 w 148"/>
                <a:gd name="T49" fmla="*/ 0 h 128"/>
                <a:gd name="T50" fmla="*/ 16 w 148"/>
                <a:gd name="T51" fmla="*/ 96 h 128"/>
                <a:gd name="T52" fmla="*/ 57 w 148"/>
                <a:gd name="T53" fmla="*/ 99 h 128"/>
                <a:gd name="T54" fmla="*/ 72 w 148"/>
                <a:gd name="T55" fmla="*/ 118 h 128"/>
                <a:gd name="T56" fmla="*/ 70 w 148"/>
                <a:gd name="T57" fmla="*/ 119 h 128"/>
                <a:gd name="T58" fmla="*/ 53 w 148"/>
                <a:gd name="T59" fmla="*/ 104 h 128"/>
                <a:gd name="T60" fmla="*/ 8 w 148"/>
                <a:gd name="T61" fmla="*/ 109 h 128"/>
                <a:gd name="T62" fmla="*/ 8 w 148"/>
                <a:gd name="T63" fmla="*/ 23 h 128"/>
                <a:gd name="T64" fmla="*/ 0 w 148"/>
                <a:gd name="T65" fmla="*/ 24 h 128"/>
                <a:gd name="T66" fmla="*/ 0 w 148"/>
                <a:gd name="T67" fmla="*/ 123 h 128"/>
                <a:gd name="T68" fmla="*/ 54 w 148"/>
                <a:gd name="T69" fmla="*/ 118 h 128"/>
                <a:gd name="T70" fmla="*/ 64 w 148"/>
                <a:gd name="T71" fmla="*/ 12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 h="128">
                  <a:moveTo>
                    <a:pt x="64" y="121"/>
                  </a:moveTo>
                  <a:cubicBezTo>
                    <a:pt x="64" y="122"/>
                    <a:pt x="64" y="122"/>
                    <a:pt x="64" y="123"/>
                  </a:cubicBezTo>
                  <a:cubicBezTo>
                    <a:pt x="64" y="126"/>
                    <a:pt x="68" y="128"/>
                    <a:pt x="74" y="128"/>
                  </a:cubicBezTo>
                  <a:cubicBezTo>
                    <a:pt x="79" y="128"/>
                    <a:pt x="83" y="126"/>
                    <a:pt x="83" y="123"/>
                  </a:cubicBezTo>
                  <a:cubicBezTo>
                    <a:pt x="83" y="122"/>
                    <a:pt x="83" y="122"/>
                    <a:pt x="83" y="121"/>
                  </a:cubicBezTo>
                  <a:cubicBezTo>
                    <a:pt x="86" y="120"/>
                    <a:pt x="89" y="118"/>
                    <a:pt x="93" y="118"/>
                  </a:cubicBezTo>
                  <a:cubicBezTo>
                    <a:pt x="115" y="118"/>
                    <a:pt x="148" y="123"/>
                    <a:pt x="148" y="123"/>
                  </a:cubicBezTo>
                  <a:cubicBezTo>
                    <a:pt x="148" y="24"/>
                    <a:pt x="148" y="24"/>
                    <a:pt x="148" y="24"/>
                  </a:cubicBezTo>
                  <a:cubicBezTo>
                    <a:pt x="148" y="24"/>
                    <a:pt x="144" y="23"/>
                    <a:pt x="139" y="23"/>
                  </a:cubicBezTo>
                  <a:cubicBezTo>
                    <a:pt x="139" y="109"/>
                    <a:pt x="139" y="109"/>
                    <a:pt x="139" y="109"/>
                  </a:cubicBezTo>
                  <a:cubicBezTo>
                    <a:pt x="139" y="109"/>
                    <a:pt x="113" y="98"/>
                    <a:pt x="94" y="104"/>
                  </a:cubicBezTo>
                  <a:cubicBezTo>
                    <a:pt x="87" y="106"/>
                    <a:pt x="81" y="114"/>
                    <a:pt x="77" y="119"/>
                  </a:cubicBezTo>
                  <a:cubicBezTo>
                    <a:pt x="76" y="118"/>
                    <a:pt x="76" y="118"/>
                    <a:pt x="75" y="118"/>
                  </a:cubicBezTo>
                  <a:cubicBezTo>
                    <a:pt x="78" y="113"/>
                    <a:pt x="83" y="103"/>
                    <a:pt x="89" y="99"/>
                  </a:cubicBezTo>
                  <a:cubicBezTo>
                    <a:pt x="107" y="91"/>
                    <a:pt x="131" y="96"/>
                    <a:pt x="131" y="96"/>
                  </a:cubicBezTo>
                  <a:cubicBezTo>
                    <a:pt x="131" y="0"/>
                    <a:pt x="131" y="0"/>
                    <a:pt x="131" y="0"/>
                  </a:cubicBezTo>
                  <a:cubicBezTo>
                    <a:pt x="131" y="0"/>
                    <a:pt x="122" y="2"/>
                    <a:pt x="111" y="5"/>
                  </a:cubicBezTo>
                  <a:cubicBezTo>
                    <a:pt x="111" y="76"/>
                    <a:pt x="111" y="76"/>
                    <a:pt x="111" y="76"/>
                  </a:cubicBezTo>
                  <a:cubicBezTo>
                    <a:pt x="100" y="70"/>
                    <a:pt x="100" y="70"/>
                    <a:pt x="100" y="70"/>
                  </a:cubicBezTo>
                  <a:cubicBezTo>
                    <a:pt x="90" y="83"/>
                    <a:pt x="90" y="83"/>
                    <a:pt x="90" y="83"/>
                  </a:cubicBezTo>
                  <a:cubicBezTo>
                    <a:pt x="90" y="11"/>
                    <a:pt x="90" y="11"/>
                    <a:pt x="90" y="11"/>
                  </a:cubicBezTo>
                  <a:cubicBezTo>
                    <a:pt x="90" y="11"/>
                    <a:pt x="90" y="11"/>
                    <a:pt x="90" y="12"/>
                  </a:cubicBezTo>
                  <a:cubicBezTo>
                    <a:pt x="81" y="15"/>
                    <a:pt x="74" y="26"/>
                    <a:pt x="74" y="26"/>
                  </a:cubicBezTo>
                  <a:cubicBezTo>
                    <a:pt x="74" y="26"/>
                    <a:pt x="66" y="15"/>
                    <a:pt x="57" y="12"/>
                  </a:cubicBezTo>
                  <a:cubicBezTo>
                    <a:pt x="40" y="5"/>
                    <a:pt x="16" y="0"/>
                    <a:pt x="16" y="0"/>
                  </a:cubicBezTo>
                  <a:cubicBezTo>
                    <a:pt x="16" y="96"/>
                    <a:pt x="16" y="96"/>
                    <a:pt x="16" y="96"/>
                  </a:cubicBezTo>
                  <a:cubicBezTo>
                    <a:pt x="16" y="96"/>
                    <a:pt x="40" y="91"/>
                    <a:pt x="57" y="99"/>
                  </a:cubicBezTo>
                  <a:cubicBezTo>
                    <a:pt x="64" y="103"/>
                    <a:pt x="69" y="113"/>
                    <a:pt x="72" y="118"/>
                  </a:cubicBezTo>
                  <a:cubicBezTo>
                    <a:pt x="71" y="118"/>
                    <a:pt x="71" y="118"/>
                    <a:pt x="70" y="119"/>
                  </a:cubicBezTo>
                  <a:cubicBezTo>
                    <a:pt x="67" y="114"/>
                    <a:pt x="60" y="106"/>
                    <a:pt x="53" y="104"/>
                  </a:cubicBezTo>
                  <a:cubicBezTo>
                    <a:pt x="34" y="98"/>
                    <a:pt x="8" y="109"/>
                    <a:pt x="8" y="109"/>
                  </a:cubicBezTo>
                  <a:cubicBezTo>
                    <a:pt x="8" y="23"/>
                    <a:pt x="8" y="23"/>
                    <a:pt x="8" y="23"/>
                  </a:cubicBezTo>
                  <a:cubicBezTo>
                    <a:pt x="3" y="23"/>
                    <a:pt x="0" y="24"/>
                    <a:pt x="0" y="24"/>
                  </a:cubicBezTo>
                  <a:cubicBezTo>
                    <a:pt x="0" y="123"/>
                    <a:pt x="0" y="123"/>
                    <a:pt x="0" y="123"/>
                  </a:cubicBezTo>
                  <a:cubicBezTo>
                    <a:pt x="0" y="123"/>
                    <a:pt x="32" y="118"/>
                    <a:pt x="54" y="118"/>
                  </a:cubicBezTo>
                  <a:cubicBezTo>
                    <a:pt x="58" y="118"/>
                    <a:pt x="61" y="120"/>
                    <a:pt x="64" y="121"/>
                  </a:cubicBezTo>
                  <a:close/>
                </a:path>
              </a:pathLst>
            </a:custGeom>
            <a:blipFill>
              <a:blip r:embed="rId6"/>
              <a:stretch>
                <a:fillRect/>
              </a:stretch>
            </a:blipFill>
            <a:ln>
              <a:noFill/>
            </a:ln>
          </p:spPr>
          <p:txBody>
            <a:bodyPr vert="horz" wrap="square" lIns="91440" tIns="45720" rIns="91440" bIns="45720" numCol="1" anchor="t" anchorCtr="0" compatLnSpc="1"/>
            <a:lstStyle/>
            <a:p>
              <a:endParaRPr lang="en-US" sz="160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协会杂志年总发行量</a:t>
            </a:r>
            <a:endParaRPr lang="zh-CN" altLang="en-US" dirty="0"/>
          </a:p>
        </p:txBody>
      </p:sp>
      <p:sp>
        <p:nvSpPr>
          <p:cNvPr id="26" name="矩形 25"/>
          <p:cNvSpPr/>
          <p:nvPr/>
        </p:nvSpPr>
        <p:spPr>
          <a:xfrm>
            <a:off x="3483051" y="4014408"/>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426471" y="3232935"/>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16859</a:t>
            </a:r>
            <a:endParaRPr lang="zh-CN" altLang="en-US" sz="7200" b="1" dirty="0">
              <a:blipFill>
                <a:blip r:embed="rId2"/>
                <a:stretch>
                  <a:fillRect/>
                </a:stretch>
              </a:blipFill>
              <a:effectLst/>
              <a:latin typeface="Microsoft JhengHei" panose="020B0604030504040204" charset="-120"/>
            </a:endParaRPr>
          </a:p>
        </p:txBody>
      </p:sp>
      <p:sp>
        <p:nvSpPr>
          <p:cNvPr id="28" name="矩形 27"/>
          <p:cNvSpPr/>
          <p:nvPr/>
        </p:nvSpPr>
        <p:spPr>
          <a:xfrm>
            <a:off x="6340964" y="3697921"/>
            <a:ext cx="75079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0" name="矩形 29"/>
          <p:cNvSpPr/>
          <p:nvPr/>
        </p:nvSpPr>
        <p:spPr>
          <a:xfrm>
            <a:off x="10613742" y="4002293"/>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617708" y="3243122"/>
            <a:ext cx="4024749"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21322</a:t>
            </a:r>
            <a:endParaRPr lang="zh-CN" altLang="en-US" sz="7200" b="1" dirty="0">
              <a:blipFill>
                <a:blip r:embed="rId2"/>
                <a:stretch>
                  <a:fillRect/>
                </a:stretch>
              </a:blipFill>
              <a:effectLst/>
              <a:latin typeface="Microsoft JhengHei" panose="020B0604030504040204" charset="-120"/>
            </a:endParaRPr>
          </a:p>
        </p:txBody>
      </p:sp>
      <p:sp>
        <p:nvSpPr>
          <p:cNvPr id="32" name="矩形 31"/>
          <p:cNvSpPr/>
          <p:nvPr/>
        </p:nvSpPr>
        <p:spPr>
          <a:xfrm>
            <a:off x="13532201" y="3663504"/>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4" name="矩形 33"/>
          <p:cNvSpPr/>
          <p:nvPr/>
        </p:nvSpPr>
        <p:spPr>
          <a:xfrm>
            <a:off x="1460304" y="439790"/>
            <a:ext cx="8519354" cy="646331"/>
          </a:xfrm>
          <a:prstGeom prst="rect">
            <a:avLst/>
          </a:prstGeom>
          <a:noFill/>
        </p:spPr>
        <p:txBody>
          <a:bodyPr wrap="square" rtlCol="0">
            <a:spAutoFit/>
          </a:bodyPr>
          <a:lstStyle/>
          <a:p>
            <a:r>
              <a:rPr lang="zh-CN" altLang="zh-CN" sz="3600" spc="600" dirty="0">
                <a:solidFill>
                  <a:schemeClr val="bg1"/>
                </a:solidFill>
                <a:latin typeface="微软雅黑" panose="020B0503020204020204" pitchFamily="34" charset="-122"/>
                <a:ea typeface="微软雅黑" panose="020B0503020204020204" pitchFamily="34" charset="-122"/>
              </a:rPr>
              <a:t>协会杂志总发行量稳定攀升</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6"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p:nvPr/>
        </p:nvSpPr>
        <p:spPr>
          <a:xfrm>
            <a:off x="1564981" y="1067483"/>
            <a:ext cx="1570189" cy="320601"/>
          </a:xfrm>
          <a:prstGeom prst="rect">
            <a:avLst/>
          </a:prstGeom>
        </p:spPr>
        <p:txBody>
          <a:bodyPr vert="horz" wrap="square" lIns="0" tIns="12700" rIns="0" bIns="0" rtlCol="0" anchor="ctr" anchorCtr="0">
            <a:spAutoFit/>
          </a:bodyPr>
          <a:lstStyle>
            <a:lvl1pPr marL="0" marR="0" algn="l" defTabSz="914400" rtl="0" eaLnBrk="1" fontAlgn="auto" latinLnBrk="0" hangingPunct="1">
              <a:lnSpc>
                <a:spcPct val="100000"/>
              </a:lnSpc>
              <a:spcBef>
                <a:spcPct val="0"/>
              </a:spcBef>
              <a:buNone/>
              <a:defRPr kumimoji="0" lang="zh-CN" altLang="en-US" sz="415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marL="12700">
              <a:spcBef>
                <a:spcPts val="100"/>
              </a:spcBef>
            </a:pPr>
            <a:r>
              <a:rPr lang="en-US" sz="2000">
                <a:solidFill>
                  <a:srgbClr val="BFBFBF"/>
                </a:solidFill>
                <a:latin typeface="黑体" panose="02010609060101010101" pitchFamily="49" charset="-122"/>
                <a:ea typeface="黑体" panose="02010609060101010101" pitchFamily="49" charset="-122"/>
              </a:rPr>
              <a:t>PART 0</a:t>
            </a:r>
            <a:r>
              <a:rPr lang="en-US" altLang="zh-CN" sz="2000">
                <a:solidFill>
                  <a:srgbClr val="BFBFBF"/>
                </a:solidFill>
                <a:latin typeface="黑体" panose="02010609060101010101" pitchFamily="49" charset="-122"/>
                <a:ea typeface="黑体" panose="02010609060101010101" pitchFamily="49" charset="-122"/>
              </a:rPr>
              <a:t>2</a:t>
            </a:r>
            <a:endParaRPr lang="en-US" sz="200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7"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1899013" y="4204626"/>
            <a:ext cx="13498278" cy="2209387"/>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发行量比较高的包括</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《深圳物业管理》《上海物业管理》《物业管理信息》</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《合肥物业管理》《重庆物业管理》《广东物业管理》《武汉物业管理》等。</a:t>
            </a:r>
            <a:endParaRPr lang="en-US"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7" name="矩形 26"/>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协会杂志的发展状况更为均衡</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9540308" y="2809194"/>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&gt;50%</a:t>
            </a:r>
            <a:endParaRPr lang="zh-CN" altLang="en-US" sz="7200" b="1" spc="600" dirty="0">
              <a:blipFill>
                <a:blip r:embed="rId2"/>
                <a:stretch>
                  <a:fillRect/>
                </a:stretch>
              </a:blipFill>
              <a:effectLst/>
              <a:latin typeface="Microsoft JhengHei" panose="020B0604030504040204" charset="-120"/>
            </a:endParaRPr>
          </a:p>
        </p:txBody>
      </p:sp>
      <p:grpSp>
        <p:nvGrpSpPr>
          <p:cNvPr id="2" name="组合 1"/>
          <p:cNvGrpSpPr/>
          <p:nvPr/>
        </p:nvGrpSpPr>
        <p:grpSpPr>
          <a:xfrm>
            <a:off x="2196256" y="2815235"/>
            <a:ext cx="5417511" cy="1120820"/>
            <a:chOff x="1662856" y="2815235"/>
            <a:chExt cx="5417511" cy="1120820"/>
          </a:xfrm>
        </p:grpSpPr>
        <p:sp>
          <p:nvSpPr>
            <p:cNvPr id="29" name="矩形 28"/>
            <p:cNvSpPr/>
            <p:nvPr/>
          </p:nvSpPr>
          <p:spPr>
            <a:xfrm>
              <a:off x="1662856" y="2815235"/>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&gt;5000</a:t>
              </a:r>
              <a:endParaRPr lang="zh-CN" altLang="en-US" sz="7200" b="1" spc="600" dirty="0">
                <a:blipFill>
                  <a:blip r:embed="rId2"/>
                  <a:stretch>
                    <a:fillRect/>
                  </a:stretch>
                </a:blipFill>
                <a:effectLst/>
                <a:latin typeface="Microsoft JhengHei" panose="020B0604030504040204" charset="-120"/>
              </a:endParaRPr>
            </a:p>
          </p:txBody>
        </p:sp>
        <p:sp>
          <p:nvSpPr>
            <p:cNvPr id="30" name="矩形 29"/>
            <p:cNvSpPr/>
            <p:nvPr/>
          </p:nvSpPr>
          <p:spPr>
            <a:xfrm>
              <a:off x="5767429" y="3236080"/>
              <a:ext cx="750790" cy="584775"/>
            </a:xfrm>
            <a:prstGeom prst="rect">
              <a:avLst/>
            </a:prstGeom>
          </p:spPr>
          <p:txBody>
            <a:bodyPr wrap="square">
              <a:spAutoFit/>
            </a:bodyPr>
            <a:lstStyle/>
            <a:p>
              <a:pPr algn="ctr"/>
              <a:r>
                <a:rPr lang="zh-CN" altLang="en-US" sz="3200" b="1" kern="100" dirty="0">
                  <a:blipFill>
                    <a:blip r:embed="rId2"/>
                    <a:stretch>
                      <a:fillRect/>
                    </a:stretch>
                  </a:blipFill>
                  <a:latin typeface="华文仿宋" panose="02010600040101010101" pitchFamily="2" charset="-122"/>
                  <a:ea typeface="华文仿宋" panose="02010600040101010101" pitchFamily="2" charset="-122"/>
                  <a:cs typeface="Times New Roman" panose="02020603050405020304" pitchFamily="18" charset="0"/>
                </a:rPr>
                <a:t>份</a:t>
              </a:r>
              <a:endParaRPr lang="zh-CN" altLang="en-US" sz="3200" b="1" kern="100" dirty="0">
                <a:blipFill>
                  <a:blip r:embed="rId2"/>
                  <a:stretch>
                    <a:fillRect/>
                  </a:stretch>
                </a:blipFill>
                <a:latin typeface="华文仿宋" panose="02010600040101010101" pitchFamily="2" charset="-122"/>
                <a:ea typeface="华文仿宋" panose="02010600040101010101" pitchFamily="2" charset="-122"/>
                <a:cs typeface="Times New Roman" panose="02020603050405020304" pitchFamily="18" charset="0"/>
              </a:endParaRPr>
            </a:p>
          </p:txBody>
        </p:sp>
      </p:grpSp>
      <p:sp>
        <p:nvSpPr>
          <p:cNvPr id="32" name="object 10"/>
          <p:cNvSpPr txBox="1"/>
          <p:nvPr/>
        </p:nvSpPr>
        <p:spPr>
          <a:xfrm>
            <a:off x="2519363" y="1942099"/>
            <a:ext cx="8643264" cy="505267"/>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en-US" altLang="zh-CN" dirty="0"/>
              <a:t>&gt;50%</a:t>
            </a:r>
            <a:r>
              <a:rPr lang="zh-CN" altLang="en-US" dirty="0"/>
              <a:t>协会杂志年总发行总量</a:t>
            </a:r>
            <a:endParaRPr lang="zh-CN" altLang="zh-CN" dirty="0"/>
          </a:p>
        </p:txBody>
      </p:sp>
      <p:sp>
        <p:nvSpPr>
          <p:cNvPr id="33" name="object 10"/>
          <p:cNvSpPr txBox="1"/>
          <p:nvPr/>
        </p:nvSpPr>
        <p:spPr>
          <a:xfrm>
            <a:off x="10028208" y="1944094"/>
            <a:ext cx="8643264" cy="505267"/>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超协会杂志年总发行均值</a:t>
            </a:r>
            <a:endParaRPr lang="zh-CN" altLang="zh-CN" dirty="0"/>
          </a:p>
        </p:txBody>
      </p:sp>
      <p:sp>
        <p:nvSpPr>
          <p:cNvPr id="12"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15"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16" name="矩形 15"/>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3" name="object 11"/>
          <p:cNvSpPr/>
          <p:nvPr/>
        </p:nvSpPr>
        <p:spPr>
          <a:xfrm>
            <a:off x="2024429" y="2046171"/>
            <a:ext cx="320097" cy="320097"/>
          </a:xfrm>
          <a:prstGeom prst="rect">
            <a:avLst/>
          </a:prstGeom>
          <a:blipFill>
            <a:blip r:embed="rId5" cstate="print"/>
            <a:stretch>
              <a:fillRect/>
            </a:stretch>
          </a:blipFill>
        </p:spPr>
        <p:txBody>
          <a:bodyPr wrap="square" lIns="0" tIns="0" rIns="0" bIns="0" rtlCol="0"/>
          <a:lstStyle/>
          <a:p/>
        </p:txBody>
      </p:sp>
      <p:sp>
        <p:nvSpPr>
          <p:cNvPr id="14" name="object 11"/>
          <p:cNvSpPr/>
          <p:nvPr/>
        </p:nvSpPr>
        <p:spPr>
          <a:xfrm>
            <a:off x="9460644" y="2029436"/>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460303" y="439790"/>
            <a:ext cx="12889537" cy="646331"/>
          </a:xfrm>
          <a:prstGeom prst="rect">
            <a:avLst/>
          </a:prstGeom>
          <a:noFill/>
        </p:spPr>
        <p:txBody>
          <a:bodyPr wrap="square" rtlCol="0">
            <a:spAutoFit/>
          </a:bodyPr>
          <a:lstStyle/>
          <a:p>
            <a:r>
              <a:rPr lang="zh-HK" altLang="zh-CN" sz="3600" spc="600" dirty="0">
                <a:solidFill>
                  <a:schemeClr val="bg1"/>
                </a:solidFill>
                <a:latin typeface="微软雅黑" panose="020B0503020204020204" pitchFamily="34" charset="-122"/>
                <a:ea typeface="微软雅黑" panose="020B0503020204020204" pitchFamily="34" charset="-122"/>
              </a:rPr>
              <a:t>企业媒体在新冠肺炎</a:t>
            </a:r>
            <a:r>
              <a:rPr lang="zh-CN" altLang="zh-CN" sz="3600" spc="600" dirty="0">
                <a:solidFill>
                  <a:schemeClr val="bg1"/>
                </a:solidFill>
                <a:latin typeface="微软雅黑" panose="020B0503020204020204" pitchFamily="34" charset="-122"/>
                <a:ea typeface="微软雅黑" panose="020B0503020204020204" pitchFamily="34" charset="-122"/>
              </a:rPr>
              <a:t>疫情防控期间</a:t>
            </a:r>
            <a:r>
              <a:rPr lang="zh-HK" altLang="zh-CN" sz="3600" spc="600" dirty="0">
                <a:solidFill>
                  <a:schemeClr val="bg1"/>
                </a:solidFill>
                <a:latin typeface="微软雅黑" panose="020B0503020204020204" pitchFamily="34" charset="-122"/>
                <a:ea typeface="微软雅黑" panose="020B0503020204020204" pitchFamily="34" charset="-122"/>
              </a:rPr>
              <a:t>的表现</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308" name="object 10"/>
          <p:cNvSpPr txBox="1"/>
          <p:nvPr/>
        </p:nvSpPr>
        <p:spPr>
          <a:xfrm>
            <a:off x="707216" y="4062734"/>
            <a:ext cx="4435361" cy="566822"/>
          </a:xfrm>
          <a:prstGeom prst="rect">
            <a:avLst/>
          </a:prstGeom>
          <a:effectLst/>
        </p:spPr>
        <p:txBody>
          <a:bodyPr vert="horz" wrap="square" lIns="0" tIns="12700" rIns="0" bIns="0" rtlCol="0">
            <a:spAutoFit/>
          </a:bodyPr>
          <a:lstStyle>
            <a:defPPr>
              <a:defRPr lang="zh-CN"/>
            </a:defPPr>
            <a:lvl1pPr marL="12700" algn="ctr">
              <a:lnSpc>
                <a:spcPct val="100000"/>
              </a:lnSpc>
              <a:spcBef>
                <a:spcPts val="100"/>
              </a:spcBef>
              <a:defRPr sz="2800" b="1" spc="600">
                <a:gradFill>
                  <a:gsLst>
                    <a:gs pos="0">
                      <a:srgbClr val="C62EB7"/>
                    </a:gs>
                    <a:gs pos="99000">
                      <a:srgbClr val="4E87E0"/>
                    </a:gs>
                  </a:gsLst>
                  <a:lin ang="5400000" scaled="0"/>
                </a:gradFill>
                <a:effectLst/>
                <a:latin typeface="Microsoft JhengHei" panose="020B0604030504040204" charset="-120"/>
                <a:cs typeface="Microsoft JhengHei" panose="020B0604030504040204" charset="-120"/>
              </a:defRPr>
            </a:lvl1pPr>
          </a:lstStyle>
          <a:p>
            <a:r>
              <a:rPr lang="zh-CN" altLang="en-US" sz="3600" b="0" spc="0" dirty="0">
                <a:solidFill>
                  <a:schemeClr val="bg1"/>
                </a:solidFill>
                <a:latin typeface="+mn-ea"/>
              </a:rPr>
              <a:t>报道均数</a:t>
            </a:r>
            <a:endParaRPr lang="zh-CN" altLang="zh-CN" sz="3600" b="0" spc="0" dirty="0">
              <a:solidFill>
                <a:schemeClr val="bg1"/>
              </a:solidFill>
              <a:latin typeface="+mn-ea"/>
            </a:endParaRPr>
          </a:p>
        </p:txBody>
      </p:sp>
      <p:sp>
        <p:nvSpPr>
          <p:cNvPr id="309" name="object 10"/>
          <p:cNvSpPr txBox="1"/>
          <p:nvPr/>
        </p:nvSpPr>
        <p:spPr>
          <a:xfrm>
            <a:off x="3990989" y="4062734"/>
            <a:ext cx="4435361" cy="566822"/>
          </a:xfrm>
          <a:prstGeom prst="rect">
            <a:avLst/>
          </a:prstGeom>
          <a:effectLst/>
        </p:spPr>
        <p:txBody>
          <a:bodyPr vert="horz" wrap="square" lIns="0" tIns="12700" rIns="0" bIns="0" rtlCol="0">
            <a:spAutoFit/>
          </a:bodyPr>
          <a:lstStyle>
            <a:defPPr>
              <a:defRPr lang="zh-CN"/>
            </a:defPPr>
            <a:lvl1pPr marL="12700" algn="ctr">
              <a:lnSpc>
                <a:spcPct val="100000"/>
              </a:lnSpc>
              <a:spcBef>
                <a:spcPts val="100"/>
              </a:spcBef>
              <a:defRPr sz="2800" b="1" spc="600">
                <a:gradFill>
                  <a:gsLst>
                    <a:gs pos="0">
                      <a:srgbClr val="C62EB7"/>
                    </a:gs>
                    <a:gs pos="99000">
                      <a:srgbClr val="4E87E0"/>
                    </a:gs>
                  </a:gsLst>
                  <a:lin ang="5400000" scaled="0"/>
                </a:gradFill>
                <a:effectLst/>
                <a:latin typeface="Microsoft JhengHei" panose="020B0604030504040204" charset="-120"/>
                <a:cs typeface="Microsoft JhengHei" panose="020B0604030504040204" charset="-120"/>
              </a:defRPr>
            </a:lvl1pPr>
          </a:lstStyle>
          <a:p>
            <a:r>
              <a:rPr lang="en-US" altLang="zh-CN" sz="3600" b="0" spc="0" dirty="0">
                <a:solidFill>
                  <a:schemeClr val="bg1"/>
                </a:solidFill>
                <a:latin typeface="+mn-ea"/>
              </a:rPr>
              <a:t>&gt;</a:t>
            </a:r>
            <a:r>
              <a:rPr lang="zh-CN" altLang="en-US" sz="3600" b="0" spc="0" dirty="0">
                <a:solidFill>
                  <a:schemeClr val="bg1"/>
                </a:solidFill>
                <a:latin typeface="+mn-ea"/>
              </a:rPr>
              <a:t>报道均数企业</a:t>
            </a:r>
            <a:endParaRPr lang="zh-CN" altLang="zh-CN" sz="3600" b="0" spc="0" dirty="0">
              <a:solidFill>
                <a:schemeClr val="bg1"/>
              </a:solidFill>
              <a:latin typeface="+mn-ea"/>
            </a:endParaRPr>
          </a:p>
        </p:txBody>
      </p:sp>
      <p:sp>
        <p:nvSpPr>
          <p:cNvPr id="305" name="矩形 304"/>
          <p:cNvSpPr/>
          <p:nvPr/>
        </p:nvSpPr>
        <p:spPr>
          <a:xfrm>
            <a:off x="1776120" y="2990805"/>
            <a:ext cx="2297554"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51</a:t>
            </a:r>
            <a:endParaRPr lang="zh-CN" altLang="en-US" sz="7200" b="1" spc="600" dirty="0">
              <a:blipFill>
                <a:blip r:embed="rId2"/>
                <a:stretch>
                  <a:fillRect/>
                </a:stretch>
              </a:blipFill>
              <a:effectLst/>
              <a:latin typeface="Microsoft JhengHei" panose="020B0604030504040204" charset="-120"/>
            </a:endParaRPr>
          </a:p>
        </p:txBody>
      </p:sp>
      <p:sp>
        <p:nvSpPr>
          <p:cNvPr id="307" name="矩形 306"/>
          <p:cNvSpPr/>
          <p:nvPr/>
        </p:nvSpPr>
        <p:spPr>
          <a:xfrm>
            <a:off x="5059893" y="2994389"/>
            <a:ext cx="2297554"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31</a:t>
            </a:r>
            <a:endParaRPr lang="zh-CN" altLang="en-US" sz="7200" b="1" spc="600" dirty="0">
              <a:blipFill>
                <a:blip r:embed="rId2"/>
                <a:stretch>
                  <a:fillRect/>
                </a:stretch>
              </a:blipFill>
              <a:effectLst/>
              <a:latin typeface="Microsoft JhengHei" panose="020B0604030504040204" charset="-120"/>
            </a:endParaRPr>
          </a:p>
        </p:txBody>
      </p:sp>
      <p:sp>
        <p:nvSpPr>
          <p:cNvPr id="3" name="矩形 2"/>
          <p:cNvSpPr/>
          <p:nvPr/>
        </p:nvSpPr>
        <p:spPr>
          <a:xfrm>
            <a:off x="1439863" y="2177778"/>
            <a:ext cx="6782949" cy="2644472"/>
          </a:xfrm>
          <a:prstGeom prst="rect">
            <a:avLst/>
          </a:prstGeom>
          <a:noFill/>
          <a:ln w="12700">
            <a:solidFill>
              <a:schemeClr val="bg1"/>
            </a:solidFill>
          </a:ln>
        </p:spPr>
        <p:txBody>
          <a:bodyPr wrap="square"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2980464" y="1914239"/>
            <a:ext cx="3704374" cy="1019558"/>
          </a:xfrm>
          <a:prstGeom prst="rect">
            <a:avLst/>
          </a:prstGeom>
          <a:solidFill>
            <a:srgbClr val="262626"/>
          </a:soli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6" name="object 10"/>
          <p:cNvSpPr txBox="1"/>
          <p:nvPr/>
        </p:nvSpPr>
        <p:spPr>
          <a:xfrm>
            <a:off x="3779521" y="1738852"/>
            <a:ext cx="4032146" cy="887095"/>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业内企业报道</a:t>
            </a:r>
            <a:endParaRPr lang="en-US" altLang="zh-CN" dirty="0"/>
          </a:p>
          <a:p>
            <a:r>
              <a:rPr lang="en-US" altLang="zh-CN" sz="2400" dirty="0">
                <a:solidFill>
                  <a:schemeClr val="bg1"/>
                </a:solidFill>
              </a:rPr>
              <a:t>147</a:t>
            </a:r>
            <a:r>
              <a:rPr lang="zh-CN" altLang="en-US" sz="2400" dirty="0">
                <a:solidFill>
                  <a:schemeClr val="bg1"/>
                </a:solidFill>
              </a:rPr>
              <a:t>个企业提供数据</a:t>
            </a:r>
            <a:endParaRPr lang="zh-CN" altLang="en-US" sz="2400" dirty="0">
              <a:solidFill>
                <a:schemeClr val="bg1"/>
              </a:solidFill>
            </a:endParaRPr>
          </a:p>
        </p:txBody>
      </p:sp>
      <p:sp>
        <p:nvSpPr>
          <p:cNvPr id="312" name="矩形 311"/>
          <p:cNvSpPr/>
          <p:nvPr/>
        </p:nvSpPr>
        <p:spPr>
          <a:xfrm>
            <a:off x="6663944" y="3500514"/>
            <a:ext cx="750790" cy="461665"/>
          </a:xfrm>
          <a:prstGeom prst="rect">
            <a:avLst/>
          </a:prstGeom>
        </p:spPr>
        <p:txBody>
          <a:bodyPr wrap="square">
            <a:spAutoFit/>
          </a:bodyPr>
          <a:lstStyle/>
          <a:p>
            <a:pPr algn="ctr"/>
            <a:r>
              <a:rPr lang="zh-CN" altLang="en-US" sz="2400"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家</a:t>
            </a:r>
            <a:endParaRPr lang="zh-CN" altLang="en-US" sz="2400"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23" name="object 10"/>
          <p:cNvSpPr txBox="1"/>
          <p:nvPr/>
        </p:nvSpPr>
        <p:spPr>
          <a:xfrm>
            <a:off x="10386341" y="4062734"/>
            <a:ext cx="4435361" cy="566822"/>
          </a:xfrm>
          <a:prstGeom prst="rect">
            <a:avLst/>
          </a:prstGeom>
          <a:effectLst/>
        </p:spPr>
        <p:txBody>
          <a:bodyPr vert="horz" wrap="square" lIns="0" tIns="12700" rIns="0" bIns="0" rtlCol="0">
            <a:spAutoFit/>
          </a:bodyPr>
          <a:lstStyle>
            <a:defPPr>
              <a:defRPr lang="zh-CN"/>
            </a:defPPr>
            <a:lvl1pPr marL="12700" algn="ctr">
              <a:lnSpc>
                <a:spcPct val="100000"/>
              </a:lnSpc>
              <a:spcBef>
                <a:spcPts val="100"/>
              </a:spcBef>
              <a:defRPr sz="2800" b="1" spc="600">
                <a:gradFill>
                  <a:gsLst>
                    <a:gs pos="0">
                      <a:srgbClr val="C62EB7"/>
                    </a:gs>
                    <a:gs pos="99000">
                      <a:srgbClr val="4E87E0"/>
                    </a:gs>
                  </a:gsLst>
                  <a:lin ang="5400000" scaled="0"/>
                </a:gradFill>
                <a:effectLst/>
                <a:latin typeface="Microsoft JhengHei" panose="020B0604030504040204" charset="-120"/>
                <a:cs typeface="Microsoft JhengHei" panose="020B0604030504040204" charset="-120"/>
              </a:defRPr>
            </a:lvl1pPr>
          </a:lstStyle>
          <a:p>
            <a:r>
              <a:rPr lang="zh-CN" altLang="en-US" sz="3600" b="0" dirty="0">
                <a:solidFill>
                  <a:schemeClr val="bg1"/>
                </a:solidFill>
              </a:rPr>
              <a:t>报道均数</a:t>
            </a:r>
            <a:endParaRPr lang="zh-CN" altLang="zh-CN" sz="3600" b="0" dirty="0">
              <a:solidFill>
                <a:schemeClr val="bg1"/>
              </a:solidFill>
            </a:endParaRPr>
          </a:p>
        </p:txBody>
      </p:sp>
      <p:sp>
        <p:nvSpPr>
          <p:cNvPr id="326" name="矩形 325"/>
          <p:cNvSpPr/>
          <p:nvPr/>
        </p:nvSpPr>
        <p:spPr>
          <a:xfrm>
            <a:off x="11455245" y="2990805"/>
            <a:ext cx="2297554"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87</a:t>
            </a:r>
            <a:endParaRPr lang="zh-CN" altLang="en-US" sz="7200" b="1" spc="600" dirty="0">
              <a:blipFill>
                <a:blip r:embed="rId2"/>
                <a:stretch>
                  <a:fillRect/>
                </a:stretch>
              </a:blipFill>
              <a:effectLst/>
              <a:latin typeface="Microsoft JhengHei" panose="020B0604030504040204" charset="-120"/>
            </a:endParaRPr>
          </a:p>
        </p:txBody>
      </p:sp>
      <p:sp>
        <p:nvSpPr>
          <p:cNvPr id="328" name="矩形 327"/>
          <p:cNvSpPr/>
          <p:nvPr/>
        </p:nvSpPr>
        <p:spPr>
          <a:xfrm>
            <a:off x="9702556" y="2177778"/>
            <a:ext cx="5840362" cy="2644472"/>
          </a:xfrm>
          <a:custGeom>
            <a:avLst/>
            <a:gdLst>
              <a:gd name="connsiteX0" fmla="*/ 0 w 5840362"/>
              <a:gd name="connsiteY0" fmla="*/ 0 h 2644472"/>
              <a:gd name="connsiteX1" fmla="*/ 5840362 w 5840362"/>
              <a:gd name="connsiteY1" fmla="*/ 0 h 2644472"/>
              <a:gd name="connsiteX2" fmla="*/ 5840362 w 5840362"/>
              <a:gd name="connsiteY2" fmla="*/ 2644472 h 2644472"/>
              <a:gd name="connsiteX3" fmla="*/ 0 w 5840362"/>
              <a:gd name="connsiteY3" fmla="*/ 2644472 h 2644472"/>
              <a:gd name="connsiteX4" fmla="*/ 0 w 5840362"/>
              <a:gd name="connsiteY4" fmla="*/ 0 h 2644472"/>
              <a:gd name="connsiteX0-1" fmla="*/ 0 w 5840362"/>
              <a:gd name="connsiteY0-2" fmla="*/ 0 h 2644472"/>
              <a:gd name="connsiteX1-3" fmla="*/ 2100824 w 5840362"/>
              <a:gd name="connsiteY1-4" fmla="*/ 1542 h 2644472"/>
              <a:gd name="connsiteX2-5" fmla="*/ 5840362 w 5840362"/>
              <a:gd name="connsiteY2-6" fmla="*/ 0 h 2644472"/>
              <a:gd name="connsiteX3-7" fmla="*/ 5840362 w 5840362"/>
              <a:gd name="connsiteY3-8" fmla="*/ 2644472 h 2644472"/>
              <a:gd name="connsiteX4-9" fmla="*/ 0 w 5840362"/>
              <a:gd name="connsiteY4-10" fmla="*/ 2644472 h 2644472"/>
              <a:gd name="connsiteX5" fmla="*/ 0 w 5840362"/>
              <a:gd name="connsiteY5" fmla="*/ 0 h 2644472"/>
              <a:gd name="connsiteX0-11" fmla="*/ 0 w 5840362"/>
              <a:gd name="connsiteY0-12" fmla="*/ 0 h 2644472"/>
              <a:gd name="connsiteX1-13" fmla="*/ 2100824 w 5840362"/>
              <a:gd name="connsiteY1-14" fmla="*/ 1542 h 2644472"/>
              <a:gd name="connsiteX2-15" fmla="*/ 3746744 w 5840362"/>
              <a:gd name="connsiteY2-16" fmla="*/ 1542 h 2644472"/>
              <a:gd name="connsiteX3-17" fmla="*/ 5840362 w 5840362"/>
              <a:gd name="connsiteY3-18" fmla="*/ 0 h 2644472"/>
              <a:gd name="connsiteX4-19" fmla="*/ 5840362 w 5840362"/>
              <a:gd name="connsiteY4-20" fmla="*/ 2644472 h 2644472"/>
              <a:gd name="connsiteX5-21" fmla="*/ 0 w 5840362"/>
              <a:gd name="connsiteY5-22" fmla="*/ 2644472 h 2644472"/>
              <a:gd name="connsiteX6" fmla="*/ 0 w 5840362"/>
              <a:gd name="connsiteY6" fmla="*/ 0 h 2644472"/>
              <a:gd name="connsiteX0-23" fmla="*/ 3746744 w 5840362"/>
              <a:gd name="connsiteY0-24" fmla="*/ 1542 h 2644472"/>
              <a:gd name="connsiteX1-25" fmla="*/ 5840362 w 5840362"/>
              <a:gd name="connsiteY1-26" fmla="*/ 0 h 2644472"/>
              <a:gd name="connsiteX2-27" fmla="*/ 5840362 w 5840362"/>
              <a:gd name="connsiteY2-28" fmla="*/ 2644472 h 2644472"/>
              <a:gd name="connsiteX3-29" fmla="*/ 0 w 5840362"/>
              <a:gd name="connsiteY3-30" fmla="*/ 2644472 h 2644472"/>
              <a:gd name="connsiteX4-31" fmla="*/ 0 w 5840362"/>
              <a:gd name="connsiteY4-32" fmla="*/ 0 h 2644472"/>
              <a:gd name="connsiteX5-33" fmla="*/ 2100824 w 5840362"/>
              <a:gd name="connsiteY5-34" fmla="*/ 1542 h 2644472"/>
              <a:gd name="connsiteX6-35" fmla="*/ 3838184 w 5840362"/>
              <a:gd name="connsiteY6-36" fmla="*/ 92982 h 2644472"/>
              <a:gd name="connsiteX0-37" fmla="*/ 3746744 w 5840362"/>
              <a:gd name="connsiteY0-38" fmla="*/ 7620 h 2650550"/>
              <a:gd name="connsiteX1-39" fmla="*/ 4181084 w 5840362"/>
              <a:gd name="connsiteY1-40" fmla="*/ 0 h 2650550"/>
              <a:gd name="connsiteX2-41" fmla="*/ 5840362 w 5840362"/>
              <a:gd name="connsiteY2-42" fmla="*/ 6078 h 2650550"/>
              <a:gd name="connsiteX3-43" fmla="*/ 5840362 w 5840362"/>
              <a:gd name="connsiteY3-44" fmla="*/ 2650550 h 2650550"/>
              <a:gd name="connsiteX4-45" fmla="*/ 0 w 5840362"/>
              <a:gd name="connsiteY4-46" fmla="*/ 2650550 h 2650550"/>
              <a:gd name="connsiteX5-47" fmla="*/ 0 w 5840362"/>
              <a:gd name="connsiteY5-48" fmla="*/ 6078 h 2650550"/>
              <a:gd name="connsiteX6-49" fmla="*/ 2100824 w 5840362"/>
              <a:gd name="connsiteY6-50" fmla="*/ 7620 h 2650550"/>
              <a:gd name="connsiteX7" fmla="*/ 3838184 w 5840362"/>
              <a:gd name="connsiteY7" fmla="*/ 99060 h 2650550"/>
              <a:gd name="connsiteX0-51" fmla="*/ 4181084 w 5840362"/>
              <a:gd name="connsiteY0-52" fmla="*/ 0 h 2650550"/>
              <a:gd name="connsiteX1-53" fmla="*/ 5840362 w 5840362"/>
              <a:gd name="connsiteY1-54" fmla="*/ 6078 h 2650550"/>
              <a:gd name="connsiteX2-55" fmla="*/ 5840362 w 5840362"/>
              <a:gd name="connsiteY2-56" fmla="*/ 2650550 h 2650550"/>
              <a:gd name="connsiteX3-57" fmla="*/ 0 w 5840362"/>
              <a:gd name="connsiteY3-58" fmla="*/ 2650550 h 2650550"/>
              <a:gd name="connsiteX4-59" fmla="*/ 0 w 5840362"/>
              <a:gd name="connsiteY4-60" fmla="*/ 6078 h 2650550"/>
              <a:gd name="connsiteX5-61" fmla="*/ 2100824 w 5840362"/>
              <a:gd name="connsiteY5-62" fmla="*/ 7620 h 2650550"/>
              <a:gd name="connsiteX6-63" fmla="*/ 3838184 w 5840362"/>
              <a:gd name="connsiteY6-64" fmla="*/ 99060 h 2650550"/>
              <a:gd name="connsiteX0-65" fmla="*/ 4181084 w 5840362"/>
              <a:gd name="connsiteY0-66" fmla="*/ 0 h 2650550"/>
              <a:gd name="connsiteX1-67" fmla="*/ 4272524 w 5840362"/>
              <a:gd name="connsiteY1-68" fmla="*/ 7620 h 2650550"/>
              <a:gd name="connsiteX2-69" fmla="*/ 5840362 w 5840362"/>
              <a:gd name="connsiteY2-70" fmla="*/ 6078 h 2650550"/>
              <a:gd name="connsiteX3-71" fmla="*/ 5840362 w 5840362"/>
              <a:gd name="connsiteY3-72" fmla="*/ 2650550 h 2650550"/>
              <a:gd name="connsiteX4-73" fmla="*/ 0 w 5840362"/>
              <a:gd name="connsiteY4-74" fmla="*/ 2650550 h 2650550"/>
              <a:gd name="connsiteX5-75" fmla="*/ 0 w 5840362"/>
              <a:gd name="connsiteY5-76" fmla="*/ 6078 h 2650550"/>
              <a:gd name="connsiteX6-77" fmla="*/ 2100824 w 5840362"/>
              <a:gd name="connsiteY6-78" fmla="*/ 7620 h 2650550"/>
              <a:gd name="connsiteX7-79" fmla="*/ 3838184 w 5840362"/>
              <a:gd name="connsiteY7-80" fmla="*/ 99060 h 2650550"/>
              <a:gd name="connsiteX0-81" fmla="*/ 4272524 w 5840362"/>
              <a:gd name="connsiteY0-82" fmla="*/ 1542 h 2644472"/>
              <a:gd name="connsiteX1-83" fmla="*/ 5840362 w 5840362"/>
              <a:gd name="connsiteY1-84" fmla="*/ 0 h 2644472"/>
              <a:gd name="connsiteX2-85" fmla="*/ 5840362 w 5840362"/>
              <a:gd name="connsiteY2-86" fmla="*/ 2644472 h 2644472"/>
              <a:gd name="connsiteX3-87" fmla="*/ 0 w 5840362"/>
              <a:gd name="connsiteY3-88" fmla="*/ 2644472 h 2644472"/>
              <a:gd name="connsiteX4-89" fmla="*/ 0 w 5840362"/>
              <a:gd name="connsiteY4-90" fmla="*/ 0 h 2644472"/>
              <a:gd name="connsiteX5-91" fmla="*/ 2100824 w 5840362"/>
              <a:gd name="connsiteY5-92" fmla="*/ 1542 h 2644472"/>
              <a:gd name="connsiteX6-93" fmla="*/ 3838184 w 5840362"/>
              <a:gd name="connsiteY6-94" fmla="*/ 92982 h 2644472"/>
              <a:gd name="connsiteX0-95" fmla="*/ 4272524 w 5840362"/>
              <a:gd name="connsiteY0-96" fmla="*/ 1542 h 2644472"/>
              <a:gd name="connsiteX1-97" fmla="*/ 4478264 w 5840362"/>
              <a:gd name="connsiteY1-98" fmla="*/ 1542 h 2644472"/>
              <a:gd name="connsiteX2-99" fmla="*/ 5840362 w 5840362"/>
              <a:gd name="connsiteY2-100" fmla="*/ 0 h 2644472"/>
              <a:gd name="connsiteX3-101" fmla="*/ 5840362 w 5840362"/>
              <a:gd name="connsiteY3-102" fmla="*/ 2644472 h 2644472"/>
              <a:gd name="connsiteX4-103" fmla="*/ 0 w 5840362"/>
              <a:gd name="connsiteY4-104" fmla="*/ 2644472 h 2644472"/>
              <a:gd name="connsiteX5-105" fmla="*/ 0 w 5840362"/>
              <a:gd name="connsiteY5-106" fmla="*/ 0 h 2644472"/>
              <a:gd name="connsiteX6-107" fmla="*/ 2100824 w 5840362"/>
              <a:gd name="connsiteY6-108" fmla="*/ 1542 h 2644472"/>
              <a:gd name="connsiteX7-109" fmla="*/ 3838184 w 5840362"/>
              <a:gd name="connsiteY7-110" fmla="*/ 92982 h 2644472"/>
              <a:gd name="connsiteX0-111" fmla="*/ 4478264 w 5840362"/>
              <a:gd name="connsiteY0-112" fmla="*/ 1542 h 2644472"/>
              <a:gd name="connsiteX1-113" fmla="*/ 5840362 w 5840362"/>
              <a:gd name="connsiteY1-114" fmla="*/ 0 h 2644472"/>
              <a:gd name="connsiteX2-115" fmla="*/ 5840362 w 5840362"/>
              <a:gd name="connsiteY2-116" fmla="*/ 2644472 h 2644472"/>
              <a:gd name="connsiteX3-117" fmla="*/ 0 w 5840362"/>
              <a:gd name="connsiteY3-118" fmla="*/ 2644472 h 2644472"/>
              <a:gd name="connsiteX4-119" fmla="*/ 0 w 5840362"/>
              <a:gd name="connsiteY4-120" fmla="*/ 0 h 2644472"/>
              <a:gd name="connsiteX5-121" fmla="*/ 2100824 w 5840362"/>
              <a:gd name="connsiteY5-122" fmla="*/ 1542 h 2644472"/>
              <a:gd name="connsiteX6-123" fmla="*/ 3838184 w 5840362"/>
              <a:gd name="connsiteY6-124" fmla="*/ 92982 h 2644472"/>
              <a:gd name="connsiteX0-125" fmla="*/ 4478264 w 5840362"/>
              <a:gd name="connsiteY0-126" fmla="*/ 1542 h 2644472"/>
              <a:gd name="connsiteX1-127" fmla="*/ 5840362 w 5840362"/>
              <a:gd name="connsiteY1-128" fmla="*/ 0 h 2644472"/>
              <a:gd name="connsiteX2-129" fmla="*/ 5840362 w 5840362"/>
              <a:gd name="connsiteY2-130" fmla="*/ 2644472 h 2644472"/>
              <a:gd name="connsiteX3-131" fmla="*/ 0 w 5840362"/>
              <a:gd name="connsiteY3-132" fmla="*/ 2644472 h 2644472"/>
              <a:gd name="connsiteX4-133" fmla="*/ 0 w 5840362"/>
              <a:gd name="connsiteY4-134" fmla="*/ 0 h 2644472"/>
              <a:gd name="connsiteX5-135" fmla="*/ 1468364 w 5840362"/>
              <a:gd name="connsiteY5-136" fmla="*/ 1542 h 2644472"/>
              <a:gd name="connsiteX6-137" fmla="*/ 2100824 w 5840362"/>
              <a:gd name="connsiteY6-138" fmla="*/ 1542 h 2644472"/>
              <a:gd name="connsiteX7-139" fmla="*/ 3838184 w 5840362"/>
              <a:gd name="connsiteY7-140" fmla="*/ 92982 h 2644472"/>
              <a:gd name="connsiteX0-141" fmla="*/ 4478264 w 5840362"/>
              <a:gd name="connsiteY0-142" fmla="*/ 1542 h 2644472"/>
              <a:gd name="connsiteX1-143" fmla="*/ 5840362 w 5840362"/>
              <a:gd name="connsiteY1-144" fmla="*/ 0 h 2644472"/>
              <a:gd name="connsiteX2-145" fmla="*/ 5840362 w 5840362"/>
              <a:gd name="connsiteY2-146" fmla="*/ 2644472 h 2644472"/>
              <a:gd name="connsiteX3-147" fmla="*/ 0 w 5840362"/>
              <a:gd name="connsiteY3-148" fmla="*/ 2644472 h 2644472"/>
              <a:gd name="connsiteX4-149" fmla="*/ 0 w 5840362"/>
              <a:gd name="connsiteY4-150" fmla="*/ 0 h 2644472"/>
              <a:gd name="connsiteX5-151" fmla="*/ 1468364 w 5840362"/>
              <a:gd name="connsiteY5-152" fmla="*/ 1542 h 2644472"/>
              <a:gd name="connsiteX6-153" fmla="*/ 2100824 w 5840362"/>
              <a:gd name="connsiteY6-154" fmla="*/ 1542 h 2644472"/>
              <a:gd name="connsiteX0-155" fmla="*/ 4478264 w 5840362"/>
              <a:gd name="connsiteY0-156" fmla="*/ 1542 h 2644472"/>
              <a:gd name="connsiteX1-157" fmla="*/ 5840362 w 5840362"/>
              <a:gd name="connsiteY1-158" fmla="*/ 0 h 2644472"/>
              <a:gd name="connsiteX2-159" fmla="*/ 5840362 w 5840362"/>
              <a:gd name="connsiteY2-160" fmla="*/ 2644472 h 2644472"/>
              <a:gd name="connsiteX3-161" fmla="*/ 0 w 5840362"/>
              <a:gd name="connsiteY3-162" fmla="*/ 2644472 h 2644472"/>
              <a:gd name="connsiteX4-163" fmla="*/ 0 w 5840362"/>
              <a:gd name="connsiteY4-164" fmla="*/ 0 h 2644472"/>
              <a:gd name="connsiteX5-165" fmla="*/ 1468364 w 5840362"/>
              <a:gd name="connsiteY5-166" fmla="*/ 1542 h 26444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840362" h="2644472">
                <a:moveTo>
                  <a:pt x="4478264" y="1542"/>
                </a:moveTo>
                <a:lnTo>
                  <a:pt x="5840362" y="0"/>
                </a:lnTo>
                <a:lnTo>
                  <a:pt x="5840362" y="2644472"/>
                </a:lnTo>
                <a:lnTo>
                  <a:pt x="0" y="2644472"/>
                </a:lnTo>
                <a:lnTo>
                  <a:pt x="0" y="0"/>
                </a:lnTo>
                <a:lnTo>
                  <a:pt x="1468364" y="1542"/>
                </a:lnTo>
              </a:path>
            </a:pathLst>
          </a:custGeom>
          <a:noFill/>
          <a:ln w="12700">
            <a:solidFill>
              <a:schemeClr val="bg1"/>
            </a:solid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5"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6" name="矩形 25"/>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23" name="object 11"/>
          <p:cNvSpPr/>
          <p:nvPr/>
        </p:nvSpPr>
        <p:spPr>
          <a:xfrm>
            <a:off x="3321829" y="1855728"/>
            <a:ext cx="320097" cy="320097"/>
          </a:xfrm>
          <a:prstGeom prst="rect">
            <a:avLst/>
          </a:prstGeom>
          <a:blipFill>
            <a:blip r:embed="rId5" cstate="print"/>
            <a:stretch>
              <a:fillRect/>
            </a:stretch>
          </a:blipFill>
        </p:spPr>
        <p:txBody>
          <a:bodyPr wrap="square" lIns="0" tIns="0" rIns="0" bIns="0" rtlCol="0"/>
          <a:lstStyle/>
          <a:p/>
        </p:txBody>
      </p:sp>
      <p:sp>
        <p:nvSpPr>
          <p:cNvPr id="5" name="object 10"/>
          <p:cNvSpPr txBox="1"/>
          <p:nvPr/>
        </p:nvSpPr>
        <p:spPr>
          <a:xfrm>
            <a:off x="12133264" y="1768349"/>
            <a:ext cx="4032146" cy="887095"/>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社会报道</a:t>
            </a:r>
            <a:endParaRPr lang="en-US" altLang="zh-CN" dirty="0"/>
          </a:p>
          <a:p>
            <a:r>
              <a:rPr lang="en-US" altLang="zh-CN" sz="2400" dirty="0">
                <a:solidFill>
                  <a:schemeClr val="bg1"/>
                </a:solidFill>
              </a:rPr>
              <a:t>143</a:t>
            </a:r>
            <a:r>
              <a:rPr lang="zh-CN" altLang="en-US" sz="2400" dirty="0">
                <a:solidFill>
                  <a:schemeClr val="bg1"/>
                </a:solidFill>
              </a:rPr>
              <a:t>个企业</a:t>
            </a:r>
            <a:endParaRPr lang="zh-CN" altLang="zh-CN" sz="2400" dirty="0">
              <a:solidFill>
                <a:schemeClr val="bg1"/>
              </a:solidFill>
            </a:endParaRPr>
          </a:p>
        </p:txBody>
      </p:sp>
      <p:sp>
        <p:nvSpPr>
          <p:cNvPr id="6" name="object 11"/>
          <p:cNvSpPr/>
          <p:nvPr/>
        </p:nvSpPr>
        <p:spPr>
          <a:xfrm>
            <a:off x="11673409" y="1855728"/>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9" name="矩形 38"/>
          <p:cNvSpPr/>
          <p:nvPr/>
        </p:nvSpPr>
        <p:spPr>
          <a:xfrm>
            <a:off x="1439863" y="2177778"/>
            <a:ext cx="6782949" cy="2644472"/>
          </a:xfrm>
          <a:prstGeom prst="rect">
            <a:avLst/>
          </a:prstGeom>
          <a:noFill/>
          <a:ln w="12700">
            <a:solidFill>
              <a:schemeClr val="bg1"/>
            </a:solidFill>
          </a:ln>
        </p:spPr>
        <p:txBody>
          <a:bodyPr wrap="square"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协会</a:t>
            </a:r>
            <a:r>
              <a:rPr lang="zh-HK" altLang="zh-CN" sz="3600" spc="600" dirty="0">
                <a:solidFill>
                  <a:schemeClr val="bg1"/>
                </a:solidFill>
                <a:latin typeface="微软雅黑" panose="020B0503020204020204" pitchFamily="34" charset="-122"/>
                <a:ea typeface="微软雅黑" panose="020B0503020204020204" pitchFamily="34" charset="-122"/>
              </a:rPr>
              <a:t>媒体在新冠肺炎</a:t>
            </a:r>
            <a:r>
              <a:rPr lang="zh-CN" altLang="zh-CN" sz="3600" spc="600" dirty="0">
                <a:solidFill>
                  <a:schemeClr val="bg1"/>
                </a:solidFill>
                <a:latin typeface="微软雅黑" panose="020B0503020204020204" pitchFamily="34" charset="-122"/>
                <a:ea typeface="微软雅黑" panose="020B0503020204020204" pitchFamily="34" charset="-122"/>
              </a:rPr>
              <a:t>疫情防控期间</a:t>
            </a:r>
            <a:r>
              <a:rPr lang="zh-HK" altLang="zh-CN" sz="3600" spc="600" dirty="0">
                <a:solidFill>
                  <a:schemeClr val="bg1"/>
                </a:solidFill>
                <a:latin typeface="微软雅黑" panose="020B0503020204020204" pitchFamily="34" charset="-122"/>
                <a:ea typeface="微软雅黑" panose="020B0503020204020204" pitchFamily="34" charset="-122"/>
              </a:rPr>
              <a:t>的表现</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308" name="object 10"/>
          <p:cNvSpPr txBox="1"/>
          <p:nvPr/>
        </p:nvSpPr>
        <p:spPr>
          <a:xfrm>
            <a:off x="712012" y="4062734"/>
            <a:ext cx="4435361" cy="566822"/>
          </a:xfrm>
          <a:prstGeom prst="rect">
            <a:avLst/>
          </a:prstGeom>
          <a:effectLst/>
        </p:spPr>
        <p:txBody>
          <a:bodyPr vert="horz" wrap="square" lIns="0" tIns="12700" rIns="0" bIns="0" rtlCol="0">
            <a:spAutoFit/>
          </a:bodyPr>
          <a:lstStyle>
            <a:defPPr>
              <a:defRPr lang="zh-CN"/>
            </a:defPPr>
            <a:lvl1pPr marL="12700" algn="ctr">
              <a:lnSpc>
                <a:spcPct val="100000"/>
              </a:lnSpc>
              <a:spcBef>
                <a:spcPts val="100"/>
              </a:spcBef>
              <a:defRPr sz="2800" b="1" spc="600">
                <a:gradFill>
                  <a:gsLst>
                    <a:gs pos="0">
                      <a:srgbClr val="C62EB7"/>
                    </a:gs>
                    <a:gs pos="99000">
                      <a:srgbClr val="4E87E0"/>
                    </a:gs>
                  </a:gsLst>
                  <a:lin ang="5400000" scaled="0"/>
                </a:gradFill>
                <a:effectLst/>
                <a:latin typeface="Microsoft JhengHei" panose="020B0604030504040204" charset="-120"/>
                <a:cs typeface="Microsoft JhengHei" panose="020B0604030504040204" charset="-120"/>
              </a:defRPr>
            </a:lvl1pPr>
          </a:lstStyle>
          <a:p>
            <a:r>
              <a:rPr lang="zh-CN" altLang="en-US" sz="3600" b="0" spc="0" dirty="0">
                <a:solidFill>
                  <a:schemeClr val="bg1"/>
                </a:solidFill>
              </a:rPr>
              <a:t>报道均数</a:t>
            </a:r>
            <a:endParaRPr lang="zh-CN" altLang="zh-CN" sz="3600" b="0" spc="0" dirty="0">
              <a:solidFill>
                <a:schemeClr val="bg1"/>
              </a:solidFill>
            </a:endParaRPr>
          </a:p>
        </p:txBody>
      </p:sp>
      <p:sp>
        <p:nvSpPr>
          <p:cNvPr id="309" name="object 10"/>
          <p:cNvSpPr txBox="1"/>
          <p:nvPr/>
        </p:nvSpPr>
        <p:spPr>
          <a:xfrm>
            <a:off x="3990866" y="4062734"/>
            <a:ext cx="4435361" cy="566822"/>
          </a:xfrm>
          <a:prstGeom prst="rect">
            <a:avLst/>
          </a:prstGeom>
          <a:effectLst/>
        </p:spPr>
        <p:txBody>
          <a:bodyPr vert="horz" wrap="square" lIns="0" tIns="12700" rIns="0" bIns="0" rtlCol="0">
            <a:spAutoFit/>
          </a:bodyPr>
          <a:lstStyle>
            <a:defPPr>
              <a:defRPr lang="zh-CN"/>
            </a:defPPr>
            <a:lvl1pPr marL="12700" algn="ctr">
              <a:lnSpc>
                <a:spcPct val="100000"/>
              </a:lnSpc>
              <a:spcBef>
                <a:spcPts val="100"/>
              </a:spcBef>
              <a:defRPr sz="2800" b="1" spc="600">
                <a:gradFill>
                  <a:gsLst>
                    <a:gs pos="0">
                      <a:srgbClr val="C62EB7"/>
                    </a:gs>
                    <a:gs pos="99000">
                      <a:srgbClr val="4E87E0"/>
                    </a:gs>
                  </a:gsLst>
                  <a:lin ang="5400000" scaled="0"/>
                </a:gradFill>
                <a:effectLst/>
                <a:latin typeface="Microsoft JhengHei" panose="020B0604030504040204" charset="-120"/>
                <a:cs typeface="Microsoft JhengHei" panose="020B0604030504040204" charset="-120"/>
              </a:defRPr>
            </a:lvl1pPr>
          </a:lstStyle>
          <a:p>
            <a:r>
              <a:rPr lang="en-US" altLang="zh-CN" sz="3600" b="0" spc="0" dirty="0">
                <a:solidFill>
                  <a:schemeClr val="bg1"/>
                </a:solidFill>
              </a:rPr>
              <a:t>&gt;</a:t>
            </a:r>
            <a:r>
              <a:rPr lang="zh-CN" altLang="en-US" sz="3600" b="0" spc="0" dirty="0">
                <a:solidFill>
                  <a:schemeClr val="bg1"/>
                </a:solidFill>
              </a:rPr>
              <a:t>报道均数协会</a:t>
            </a:r>
            <a:endParaRPr lang="zh-CN" altLang="zh-CN" sz="3600" b="0" spc="0" dirty="0">
              <a:solidFill>
                <a:schemeClr val="bg1"/>
              </a:solidFill>
            </a:endParaRPr>
          </a:p>
        </p:txBody>
      </p:sp>
      <p:sp>
        <p:nvSpPr>
          <p:cNvPr id="305" name="矩形 304"/>
          <p:cNvSpPr/>
          <p:nvPr/>
        </p:nvSpPr>
        <p:spPr>
          <a:xfrm>
            <a:off x="1780916" y="2990805"/>
            <a:ext cx="2297554"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286</a:t>
            </a:r>
            <a:endParaRPr lang="zh-CN" altLang="en-US" sz="7200" b="1" spc="600" dirty="0">
              <a:blipFill>
                <a:blip r:embed="rId2"/>
                <a:stretch>
                  <a:fillRect/>
                </a:stretch>
              </a:blipFill>
              <a:effectLst/>
              <a:latin typeface="Microsoft JhengHei" panose="020B0604030504040204" charset="-120"/>
            </a:endParaRPr>
          </a:p>
        </p:txBody>
      </p:sp>
      <p:sp>
        <p:nvSpPr>
          <p:cNvPr id="307" name="矩形 306"/>
          <p:cNvSpPr/>
          <p:nvPr/>
        </p:nvSpPr>
        <p:spPr>
          <a:xfrm>
            <a:off x="5059770" y="2990805"/>
            <a:ext cx="2297554"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12</a:t>
            </a:r>
            <a:endParaRPr lang="zh-CN" altLang="en-US" sz="7200" b="1" spc="600" dirty="0">
              <a:blipFill>
                <a:blip r:embed="rId2"/>
                <a:stretch>
                  <a:fillRect/>
                </a:stretch>
              </a:blipFill>
              <a:effectLst/>
              <a:latin typeface="Microsoft JhengHei" panose="020B0604030504040204" charset="-120"/>
            </a:endParaRPr>
          </a:p>
        </p:txBody>
      </p:sp>
      <p:sp>
        <p:nvSpPr>
          <p:cNvPr id="323" name="object 10"/>
          <p:cNvSpPr txBox="1"/>
          <p:nvPr/>
        </p:nvSpPr>
        <p:spPr>
          <a:xfrm>
            <a:off x="10386341" y="4062734"/>
            <a:ext cx="4435361" cy="566822"/>
          </a:xfrm>
          <a:prstGeom prst="rect">
            <a:avLst/>
          </a:prstGeom>
          <a:effectLst/>
        </p:spPr>
        <p:txBody>
          <a:bodyPr vert="horz" wrap="square" lIns="0" tIns="12700" rIns="0" bIns="0" rtlCol="0">
            <a:spAutoFit/>
          </a:bodyPr>
          <a:lstStyle>
            <a:defPPr>
              <a:defRPr lang="zh-CN"/>
            </a:defPPr>
            <a:lvl1pPr marL="12700" algn="ctr">
              <a:lnSpc>
                <a:spcPct val="100000"/>
              </a:lnSpc>
              <a:spcBef>
                <a:spcPts val="100"/>
              </a:spcBef>
              <a:defRPr sz="2800" b="1" spc="600">
                <a:gradFill>
                  <a:gsLst>
                    <a:gs pos="0">
                      <a:srgbClr val="C62EB7"/>
                    </a:gs>
                    <a:gs pos="99000">
                      <a:srgbClr val="4E87E0"/>
                    </a:gs>
                  </a:gsLst>
                  <a:lin ang="5400000" scaled="0"/>
                </a:gradFill>
                <a:effectLst/>
                <a:latin typeface="Microsoft JhengHei" panose="020B0604030504040204" charset="-120"/>
                <a:cs typeface="Microsoft JhengHei" panose="020B0604030504040204" charset="-120"/>
              </a:defRPr>
            </a:lvl1pPr>
          </a:lstStyle>
          <a:p>
            <a:r>
              <a:rPr lang="zh-CN" altLang="en-US" sz="3600" b="0" dirty="0">
                <a:solidFill>
                  <a:schemeClr val="bg1"/>
                </a:solidFill>
              </a:rPr>
              <a:t>报道均数</a:t>
            </a:r>
            <a:endParaRPr lang="zh-CN" altLang="zh-CN" sz="3600" b="0" dirty="0">
              <a:solidFill>
                <a:schemeClr val="bg1"/>
              </a:solidFill>
            </a:endParaRPr>
          </a:p>
        </p:txBody>
      </p:sp>
      <p:sp>
        <p:nvSpPr>
          <p:cNvPr id="326" name="矩形 325"/>
          <p:cNvSpPr/>
          <p:nvPr/>
        </p:nvSpPr>
        <p:spPr>
          <a:xfrm>
            <a:off x="11455245" y="2990805"/>
            <a:ext cx="2297554" cy="1120820"/>
          </a:xfrm>
          <a:prstGeom prst="rect">
            <a:avLst/>
          </a:prstGeom>
          <a:ln>
            <a:noFill/>
          </a:ln>
        </p:spPr>
        <p:txBody>
          <a:bodyPr vert="horz" wrap="square" lIns="0" tIns="12700" rIns="0" bIns="0" rtlCol="0">
            <a:spAutoFit/>
          </a:bodyPr>
          <a:lstStyle/>
          <a:p>
            <a:pPr marL="12700" algn="ctr">
              <a:spcBef>
                <a:spcPts val="100"/>
              </a:spcBef>
            </a:pPr>
            <a:r>
              <a:rPr lang="en-US" altLang="zh-CN" sz="7200" b="1" spc="600" dirty="0">
                <a:blipFill>
                  <a:blip r:embed="rId2"/>
                  <a:stretch>
                    <a:fillRect/>
                  </a:stretch>
                </a:blipFill>
                <a:effectLst/>
                <a:latin typeface="Microsoft JhengHei" panose="020B0604030504040204" charset="-120"/>
              </a:rPr>
              <a:t>36</a:t>
            </a:r>
            <a:endParaRPr lang="zh-CN" altLang="en-US" sz="7200" b="1" spc="600" dirty="0">
              <a:blipFill>
                <a:blip r:embed="rId2"/>
                <a:stretch>
                  <a:fillRect/>
                </a:stretch>
              </a:blipFill>
              <a:effectLst/>
              <a:latin typeface="Microsoft JhengHei" panose="020B0604030504040204" charset="-120"/>
            </a:endParaRPr>
          </a:p>
        </p:txBody>
      </p:sp>
      <p:sp>
        <p:nvSpPr>
          <p:cNvPr id="330" name="object 10"/>
          <p:cNvSpPr txBox="1"/>
          <p:nvPr/>
        </p:nvSpPr>
        <p:spPr>
          <a:xfrm>
            <a:off x="12133264" y="1768349"/>
            <a:ext cx="4032146" cy="887095"/>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社会报道</a:t>
            </a:r>
            <a:endParaRPr lang="en-US" altLang="zh-CN" dirty="0"/>
          </a:p>
          <a:p>
            <a:r>
              <a:rPr lang="en-US" altLang="zh-CN" sz="2400" dirty="0">
                <a:solidFill>
                  <a:schemeClr val="bg1"/>
                </a:solidFill>
              </a:rPr>
              <a:t>21</a:t>
            </a:r>
            <a:r>
              <a:rPr lang="zh-CN" altLang="en-US" sz="2400" dirty="0">
                <a:solidFill>
                  <a:schemeClr val="bg1"/>
                </a:solidFill>
              </a:rPr>
              <a:t>个协会</a:t>
            </a:r>
            <a:endParaRPr lang="zh-CN" altLang="zh-CN" sz="2400" dirty="0">
              <a:solidFill>
                <a:schemeClr val="bg1"/>
              </a:solidFill>
            </a:endParaRPr>
          </a:p>
        </p:txBody>
      </p:sp>
      <p:sp>
        <p:nvSpPr>
          <p:cNvPr id="22"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5"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6" name="矩形 25"/>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41" name="矩形 40"/>
          <p:cNvSpPr/>
          <p:nvPr/>
        </p:nvSpPr>
        <p:spPr>
          <a:xfrm>
            <a:off x="6663944" y="3500514"/>
            <a:ext cx="750790" cy="461665"/>
          </a:xfrm>
          <a:prstGeom prst="rect">
            <a:avLst/>
          </a:prstGeom>
        </p:spPr>
        <p:txBody>
          <a:bodyPr wrap="square">
            <a:spAutoFit/>
          </a:bodyPr>
          <a:lstStyle/>
          <a:p>
            <a:pPr algn="ctr"/>
            <a:r>
              <a:rPr lang="zh-CN" altLang="en-US" sz="2400"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家</a:t>
            </a:r>
            <a:endParaRPr lang="zh-CN" altLang="en-US" sz="2400"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44" name="object 11"/>
          <p:cNvSpPr/>
          <p:nvPr/>
        </p:nvSpPr>
        <p:spPr>
          <a:xfrm>
            <a:off x="11673409" y="1855728"/>
            <a:ext cx="320097" cy="320097"/>
          </a:xfrm>
          <a:prstGeom prst="rect">
            <a:avLst/>
          </a:prstGeom>
          <a:blipFill>
            <a:blip r:embed="rId5" cstate="print"/>
            <a:stretch>
              <a:fillRect/>
            </a:stretch>
          </a:blipFill>
        </p:spPr>
        <p:txBody>
          <a:bodyPr wrap="square" lIns="0" tIns="0" rIns="0" bIns="0" rtlCol="0"/>
          <a:lstStyle/>
          <a:p/>
        </p:txBody>
      </p:sp>
      <p:sp>
        <p:nvSpPr>
          <p:cNvPr id="3" name="矩形 2"/>
          <p:cNvSpPr/>
          <p:nvPr/>
        </p:nvSpPr>
        <p:spPr>
          <a:xfrm>
            <a:off x="2980464" y="1914239"/>
            <a:ext cx="3704374" cy="1019558"/>
          </a:xfrm>
          <a:prstGeom prst="rect">
            <a:avLst/>
          </a:prstGeom>
          <a:solidFill>
            <a:srgbClr val="262626"/>
          </a:soli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object 10"/>
          <p:cNvSpPr txBox="1"/>
          <p:nvPr/>
        </p:nvSpPr>
        <p:spPr>
          <a:xfrm>
            <a:off x="3779521" y="1738852"/>
            <a:ext cx="4032146" cy="887095"/>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协会报道</a:t>
            </a:r>
            <a:endParaRPr lang="en-US" altLang="zh-CN" dirty="0"/>
          </a:p>
          <a:p>
            <a:r>
              <a:rPr lang="en-US" altLang="zh-CN" sz="2400" dirty="0">
                <a:solidFill>
                  <a:schemeClr val="bg1"/>
                </a:solidFill>
              </a:rPr>
              <a:t>24</a:t>
            </a:r>
            <a:r>
              <a:rPr lang="zh-CN" altLang="en-US" sz="2400" dirty="0">
                <a:solidFill>
                  <a:schemeClr val="bg1"/>
                </a:solidFill>
              </a:rPr>
              <a:t>个协会</a:t>
            </a:r>
            <a:endParaRPr lang="zh-CN" altLang="zh-CN" sz="2400" dirty="0">
              <a:solidFill>
                <a:schemeClr val="bg1"/>
              </a:solidFill>
            </a:endParaRPr>
          </a:p>
        </p:txBody>
      </p:sp>
      <p:sp>
        <p:nvSpPr>
          <p:cNvPr id="6" name="object 11"/>
          <p:cNvSpPr/>
          <p:nvPr/>
        </p:nvSpPr>
        <p:spPr>
          <a:xfrm>
            <a:off x="3321829" y="1855728"/>
            <a:ext cx="320097" cy="320097"/>
          </a:xfrm>
          <a:prstGeom prst="rect">
            <a:avLst/>
          </a:prstGeom>
          <a:blipFill>
            <a:blip r:embed="rId5" cstate="print"/>
            <a:stretch>
              <a:fillRect/>
            </a:stretch>
          </a:blipFill>
        </p:spPr>
        <p:txBody>
          <a:bodyPr wrap="square" lIns="0" tIns="0" rIns="0" bIns="0" rtlCol="0"/>
          <a:lstStyle/>
          <a:p/>
        </p:txBody>
      </p:sp>
      <p:sp>
        <p:nvSpPr>
          <p:cNvPr id="7" name="矩形 327"/>
          <p:cNvSpPr/>
          <p:nvPr/>
        </p:nvSpPr>
        <p:spPr>
          <a:xfrm>
            <a:off x="9702556" y="2177778"/>
            <a:ext cx="5840362" cy="2644472"/>
          </a:xfrm>
          <a:custGeom>
            <a:avLst/>
            <a:gdLst>
              <a:gd name="connsiteX0" fmla="*/ 0 w 5840362"/>
              <a:gd name="connsiteY0" fmla="*/ 0 h 2644472"/>
              <a:gd name="connsiteX1" fmla="*/ 5840362 w 5840362"/>
              <a:gd name="connsiteY1" fmla="*/ 0 h 2644472"/>
              <a:gd name="connsiteX2" fmla="*/ 5840362 w 5840362"/>
              <a:gd name="connsiteY2" fmla="*/ 2644472 h 2644472"/>
              <a:gd name="connsiteX3" fmla="*/ 0 w 5840362"/>
              <a:gd name="connsiteY3" fmla="*/ 2644472 h 2644472"/>
              <a:gd name="connsiteX4" fmla="*/ 0 w 5840362"/>
              <a:gd name="connsiteY4" fmla="*/ 0 h 2644472"/>
              <a:gd name="connsiteX0-1" fmla="*/ 0 w 5840362"/>
              <a:gd name="connsiteY0-2" fmla="*/ 0 h 2644472"/>
              <a:gd name="connsiteX1-3" fmla="*/ 2100824 w 5840362"/>
              <a:gd name="connsiteY1-4" fmla="*/ 1542 h 2644472"/>
              <a:gd name="connsiteX2-5" fmla="*/ 5840362 w 5840362"/>
              <a:gd name="connsiteY2-6" fmla="*/ 0 h 2644472"/>
              <a:gd name="connsiteX3-7" fmla="*/ 5840362 w 5840362"/>
              <a:gd name="connsiteY3-8" fmla="*/ 2644472 h 2644472"/>
              <a:gd name="connsiteX4-9" fmla="*/ 0 w 5840362"/>
              <a:gd name="connsiteY4-10" fmla="*/ 2644472 h 2644472"/>
              <a:gd name="connsiteX5" fmla="*/ 0 w 5840362"/>
              <a:gd name="connsiteY5" fmla="*/ 0 h 2644472"/>
              <a:gd name="connsiteX0-11" fmla="*/ 0 w 5840362"/>
              <a:gd name="connsiteY0-12" fmla="*/ 0 h 2644472"/>
              <a:gd name="connsiteX1-13" fmla="*/ 2100824 w 5840362"/>
              <a:gd name="connsiteY1-14" fmla="*/ 1542 h 2644472"/>
              <a:gd name="connsiteX2-15" fmla="*/ 3746744 w 5840362"/>
              <a:gd name="connsiteY2-16" fmla="*/ 1542 h 2644472"/>
              <a:gd name="connsiteX3-17" fmla="*/ 5840362 w 5840362"/>
              <a:gd name="connsiteY3-18" fmla="*/ 0 h 2644472"/>
              <a:gd name="connsiteX4-19" fmla="*/ 5840362 w 5840362"/>
              <a:gd name="connsiteY4-20" fmla="*/ 2644472 h 2644472"/>
              <a:gd name="connsiteX5-21" fmla="*/ 0 w 5840362"/>
              <a:gd name="connsiteY5-22" fmla="*/ 2644472 h 2644472"/>
              <a:gd name="connsiteX6" fmla="*/ 0 w 5840362"/>
              <a:gd name="connsiteY6" fmla="*/ 0 h 2644472"/>
              <a:gd name="connsiteX0-23" fmla="*/ 3746744 w 5840362"/>
              <a:gd name="connsiteY0-24" fmla="*/ 1542 h 2644472"/>
              <a:gd name="connsiteX1-25" fmla="*/ 5840362 w 5840362"/>
              <a:gd name="connsiteY1-26" fmla="*/ 0 h 2644472"/>
              <a:gd name="connsiteX2-27" fmla="*/ 5840362 w 5840362"/>
              <a:gd name="connsiteY2-28" fmla="*/ 2644472 h 2644472"/>
              <a:gd name="connsiteX3-29" fmla="*/ 0 w 5840362"/>
              <a:gd name="connsiteY3-30" fmla="*/ 2644472 h 2644472"/>
              <a:gd name="connsiteX4-31" fmla="*/ 0 w 5840362"/>
              <a:gd name="connsiteY4-32" fmla="*/ 0 h 2644472"/>
              <a:gd name="connsiteX5-33" fmla="*/ 2100824 w 5840362"/>
              <a:gd name="connsiteY5-34" fmla="*/ 1542 h 2644472"/>
              <a:gd name="connsiteX6-35" fmla="*/ 3838184 w 5840362"/>
              <a:gd name="connsiteY6-36" fmla="*/ 92982 h 2644472"/>
              <a:gd name="connsiteX0-37" fmla="*/ 3746744 w 5840362"/>
              <a:gd name="connsiteY0-38" fmla="*/ 7620 h 2650550"/>
              <a:gd name="connsiteX1-39" fmla="*/ 4181084 w 5840362"/>
              <a:gd name="connsiteY1-40" fmla="*/ 0 h 2650550"/>
              <a:gd name="connsiteX2-41" fmla="*/ 5840362 w 5840362"/>
              <a:gd name="connsiteY2-42" fmla="*/ 6078 h 2650550"/>
              <a:gd name="connsiteX3-43" fmla="*/ 5840362 w 5840362"/>
              <a:gd name="connsiteY3-44" fmla="*/ 2650550 h 2650550"/>
              <a:gd name="connsiteX4-45" fmla="*/ 0 w 5840362"/>
              <a:gd name="connsiteY4-46" fmla="*/ 2650550 h 2650550"/>
              <a:gd name="connsiteX5-47" fmla="*/ 0 w 5840362"/>
              <a:gd name="connsiteY5-48" fmla="*/ 6078 h 2650550"/>
              <a:gd name="connsiteX6-49" fmla="*/ 2100824 w 5840362"/>
              <a:gd name="connsiteY6-50" fmla="*/ 7620 h 2650550"/>
              <a:gd name="connsiteX7" fmla="*/ 3838184 w 5840362"/>
              <a:gd name="connsiteY7" fmla="*/ 99060 h 2650550"/>
              <a:gd name="connsiteX0-51" fmla="*/ 4181084 w 5840362"/>
              <a:gd name="connsiteY0-52" fmla="*/ 0 h 2650550"/>
              <a:gd name="connsiteX1-53" fmla="*/ 5840362 w 5840362"/>
              <a:gd name="connsiteY1-54" fmla="*/ 6078 h 2650550"/>
              <a:gd name="connsiteX2-55" fmla="*/ 5840362 w 5840362"/>
              <a:gd name="connsiteY2-56" fmla="*/ 2650550 h 2650550"/>
              <a:gd name="connsiteX3-57" fmla="*/ 0 w 5840362"/>
              <a:gd name="connsiteY3-58" fmla="*/ 2650550 h 2650550"/>
              <a:gd name="connsiteX4-59" fmla="*/ 0 w 5840362"/>
              <a:gd name="connsiteY4-60" fmla="*/ 6078 h 2650550"/>
              <a:gd name="connsiteX5-61" fmla="*/ 2100824 w 5840362"/>
              <a:gd name="connsiteY5-62" fmla="*/ 7620 h 2650550"/>
              <a:gd name="connsiteX6-63" fmla="*/ 3838184 w 5840362"/>
              <a:gd name="connsiteY6-64" fmla="*/ 99060 h 2650550"/>
              <a:gd name="connsiteX0-65" fmla="*/ 4181084 w 5840362"/>
              <a:gd name="connsiteY0-66" fmla="*/ 0 h 2650550"/>
              <a:gd name="connsiteX1-67" fmla="*/ 4272524 w 5840362"/>
              <a:gd name="connsiteY1-68" fmla="*/ 7620 h 2650550"/>
              <a:gd name="connsiteX2-69" fmla="*/ 5840362 w 5840362"/>
              <a:gd name="connsiteY2-70" fmla="*/ 6078 h 2650550"/>
              <a:gd name="connsiteX3-71" fmla="*/ 5840362 w 5840362"/>
              <a:gd name="connsiteY3-72" fmla="*/ 2650550 h 2650550"/>
              <a:gd name="connsiteX4-73" fmla="*/ 0 w 5840362"/>
              <a:gd name="connsiteY4-74" fmla="*/ 2650550 h 2650550"/>
              <a:gd name="connsiteX5-75" fmla="*/ 0 w 5840362"/>
              <a:gd name="connsiteY5-76" fmla="*/ 6078 h 2650550"/>
              <a:gd name="connsiteX6-77" fmla="*/ 2100824 w 5840362"/>
              <a:gd name="connsiteY6-78" fmla="*/ 7620 h 2650550"/>
              <a:gd name="connsiteX7-79" fmla="*/ 3838184 w 5840362"/>
              <a:gd name="connsiteY7-80" fmla="*/ 99060 h 2650550"/>
              <a:gd name="connsiteX0-81" fmla="*/ 4272524 w 5840362"/>
              <a:gd name="connsiteY0-82" fmla="*/ 1542 h 2644472"/>
              <a:gd name="connsiteX1-83" fmla="*/ 5840362 w 5840362"/>
              <a:gd name="connsiteY1-84" fmla="*/ 0 h 2644472"/>
              <a:gd name="connsiteX2-85" fmla="*/ 5840362 w 5840362"/>
              <a:gd name="connsiteY2-86" fmla="*/ 2644472 h 2644472"/>
              <a:gd name="connsiteX3-87" fmla="*/ 0 w 5840362"/>
              <a:gd name="connsiteY3-88" fmla="*/ 2644472 h 2644472"/>
              <a:gd name="connsiteX4-89" fmla="*/ 0 w 5840362"/>
              <a:gd name="connsiteY4-90" fmla="*/ 0 h 2644472"/>
              <a:gd name="connsiteX5-91" fmla="*/ 2100824 w 5840362"/>
              <a:gd name="connsiteY5-92" fmla="*/ 1542 h 2644472"/>
              <a:gd name="connsiteX6-93" fmla="*/ 3838184 w 5840362"/>
              <a:gd name="connsiteY6-94" fmla="*/ 92982 h 2644472"/>
              <a:gd name="connsiteX0-95" fmla="*/ 4272524 w 5840362"/>
              <a:gd name="connsiteY0-96" fmla="*/ 1542 h 2644472"/>
              <a:gd name="connsiteX1-97" fmla="*/ 4478264 w 5840362"/>
              <a:gd name="connsiteY1-98" fmla="*/ 1542 h 2644472"/>
              <a:gd name="connsiteX2-99" fmla="*/ 5840362 w 5840362"/>
              <a:gd name="connsiteY2-100" fmla="*/ 0 h 2644472"/>
              <a:gd name="connsiteX3-101" fmla="*/ 5840362 w 5840362"/>
              <a:gd name="connsiteY3-102" fmla="*/ 2644472 h 2644472"/>
              <a:gd name="connsiteX4-103" fmla="*/ 0 w 5840362"/>
              <a:gd name="connsiteY4-104" fmla="*/ 2644472 h 2644472"/>
              <a:gd name="connsiteX5-105" fmla="*/ 0 w 5840362"/>
              <a:gd name="connsiteY5-106" fmla="*/ 0 h 2644472"/>
              <a:gd name="connsiteX6-107" fmla="*/ 2100824 w 5840362"/>
              <a:gd name="connsiteY6-108" fmla="*/ 1542 h 2644472"/>
              <a:gd name="connsiteX7-109" fmla="*/ 3838184 w 5840362"/>
              <a:gd name="connsiteY7-110" fmla="*/ 92982 h 2644472"/>
              <a:gd name="connsiteX0-111" fmla="*/ 4478264 w 5840362"/>
              <a:gd name="connsiteY0-112" fmla="*/ 1542 h 2644472"/>
              <a:gd name="connsiteX1-113" fmla="*/ 5840362 w 5840362"/>
              <a:gd name="connsiteY1-114" fmla="*/ 0 h 2644472"/>
              <a:gd name="connsiteX2-115" fmla="*/ 5840362 w 5840362"/>
              <a:gd name="connsiteY2-116" fmla="*/ 2644472 h 2644472"/>
              <a:gd name="connsiteX3-117" fmla="*/ 0 w 5840362"/>
              <a:gd name="connsiteY3-118" fmla="*/ 2644472 h 2644472"/>
              <a:gd name="connsiteX4-119" fmla="*/ 0 w 5840362"/>
              <a:gd name="connsiteY4-120" fmla="*/ 0 h 2644472"/>
              <a:gd name="connsiteX5-121" fmla="*/ 2100824 w 5840362"/>
              <a:gd name="connsiteY5-122" fmla="*/ 1542 h 2644472"/>
              <a:gd name="connsiteX6-123" fmla="*/ 3838184 w 5840362"/>
              <a:gd name="connsiteY6-124" fmla="*/ 92982 h 2644472"/>
              <a:gd name="connsiteX0-125" fmla="*/ 4478264 w 5840362"/>
              <a:gd name="connsiteY0-126" fmla="*/ 1542 h 2644472"/>
              <a:gd name="connsiteX1-127" fmla="*/ 5840362 w 5840362"/>
              <a:gd name="connsiteY1-128" fmla="*/ 0 h 2644472"/>
              <a:gd name="connsiteX2-129" fmla="*/ 5840362 w 5840362"/>
              <a:gd name="connsiteY2-130" fmla="*/ 2644472 h 2644472"/>
              <a:gd name="connsiteX3-131" fmla="*/ 0 w 5840362"/>
              <a:gd name="connsiteY3-132" fmla="*/ 2644472 h 2644472"/>
              <a:gd name="connsiteX4-133" fmla="*/ 0 w 5840362"/>
              <a:gd name="connsiteY4-134" fmla="*/ 0 h 2644472"/>
              <a:gd name="connsiteX5-135" fmla="*/ 1468364 w 5840362"/>
              <a:gd name="connsiteY5-136" fmla="*/ 1542 h 2644472"/>
              <a:gd name="connsiteX6-137" fmla="*/ 2100824 w 5840362"/>
              <a:gd name="connsiteY6-138" fmla="*/ 1542 h 2644472"/>
              <a:gd name="connsiteX7-139" fmla="*/ 3838184 w 5840362"/>
              <a:gd name="connsiteY7-140" fmla="*/ 92982 h 2644472"/>
              <a:gd name="connsiteX0-141" fmla="*/ 4478264 w 5840362"/>
              <a:gd name="connsiteY0-142" fmla="*/ 1542 h 2644472"/>
              <a:gd name="connsiteX1-143" fmla="*/ 5840362 w 5840362"/>
              <a:gd name="connsiteY1-144" fmla="*/ 0 h 2644472"/>
              <a:gd name="connsiteX2-145" fmla="*/ 5840362 w 5840362"/>
              <a:gd name="connsiteY2-146" fmla="*/ 2644472 h 2644472"/>
              <a:gd name="connsiteX3-147" fmla="*/ 0 w 5840362"/>
              <a:gd name="connsiteY3-148" fmla="*/ 2644472 h 2644472"/>
              <a:gd name="connsiteX4-149" fmla="*/ 0 w 5840362"/>
              <a:gd name="connsiteY4-150" fmla="*/ 0 h 2644472"/>
              <a:gd name="connsiteX5-151" fmla="*/ 1468364 w 5840362"/>
              <a:gd name="connsiteY5-152" fmla="*/ 1542 h 2644472"/>
              <a:gd name="connsiteX6-153" fmla="*/ 2100824 w 5840362"/>
              <a:gd name="connsiteY6-154" fmla="*/ 1542 h 2644472"/>
              <a:gd name="connsiteX0-155" fmla="*/ 4478264 w 5840362"/>
              <a:gd name="connsiteY0-156" fmla="*/ 1542 h 2644472"/>
              <a:gd name="connsiteX1-157" fmla="*/ 5840362 w 5840362"/>
              <a:gd name="connsiteY1-158" fmla="*/ 0 h 2644472"/>
              <a:gd name="connsiteX2-159" fmla="*/ 5840362 w 5840362"/>
              <a:gd name="connsiteY2-160" fmla="*/ 2644472 h 2644472"/>
              <a:gd name="connsiteX3-161" fmla="*/ 0 w 5840362"/>
              <a:gd name="connsiteY3-162" fmla="*/ 2644472 h 2644472"/>
              <a:gd name="connsiteX4-163" fmla="*/ 0 w 5840362"/>
              <a:gd name="connsiteY4-164" fmla="*/ 0 h 2644472"/>
              <a:gd name="connsiteX5-165" fmla="*/ 1468364 w 5840362"/>
              <a:gd name="connsiteY5-166" fmla="*/ 1542 h 26444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840362" h="2644472">
                <a:moveTo>
                  <a:pt x="4478264" y="1542"/>
                </a:moveTo>
                <a:lnTo>
                  <a:pt x="5840362" y="0"/>
                </a:lnTo>
                <a:lnTo>
                  <a:pt x="5840362" y="2644472"/>
                </a:lnTo>
                <a:lnTo>
                  <a:pt x="0" y="2644472"/>
                </a:lnTo>
                <a:lnTo>
                  <a:pt x="0" y="0"/>
                </a:lnTo>
                <a:lnTo>
                  <a:pt x="1468364" y="1542"/>
                </a:lnTo>
              </a:path>
            </a:pathLst>
          </a:custGeom>
          <a:noFill/>
          <a:ln w="12700">
            <a:solidFill>
              <a:schemeClr val="bg1"/>
            </a:solid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a:stretch>
            <a:fillRect/>
          </a:stretch>
        </p:blipFill>
        <p:spPr>
          <a:xfrm>
            <a:off x="-12576" y="327660"/>
            <a:ext cx="5304155" cy="7061200"/>
          </a:xfrm>
          <a:prstGeom prst="rect">
            <a:avLst/>
          </a:prstGeom>
        </p:spPr>
      </p:pic>
      <p:pic>
        <p:nvPicPr>
          <p:cNvPr id="24" name="图片 23" descr="c39fa36ef77069bfa18c1ddff2774a1"/>
          <p:cNvPicPr>
            <a:picLocks noChangeAspect="1"/>
          </p:cNvPicPr>
          <p:nvPr/>
        </p:nvPicPr>
        <p:blipFill>
          <a:blip r:embed="rId3"/>
          <a:srcRect b="5424"/>
          <a:stretch>
            <a:fillRect/>
          </a:stretch>
        </p:blipFill>
        <p:spPr>
          <a:xfrm>
            <a:off x="1881225" y="327660"/>
            <a:ext cx="4389755" cy="7063045"/>
          </a:xfrm>
          <a:prstGeom prst="rect">
            <a:avLst/>
          </a:prstGeom>
        </p:spPr>
      </p:pic>
      <p:pic>
        <p:nvPicPr>
          <p:cNvPr id="28" name="图片 27"/>
          <p:cNvPicPr>
            <a:picLocks noChangeAspect="1"/>
          </p:cNvPicPr>
          <p:nvPr/>
        </p:nvPicPr>
        <p:blipFill>
          <a:blip r:embed="rId4"/>
          <a:stretch>
            <a:fillRect/>
          </a:stretch>
        </p:blipFill>
        <p:spPr>
          <a:xfrm>
            <a:off x="3754495" y="327660"/>
            <a:ext cx="3928525" cy="7063045"/>
          </a:xfrm>
          <a:prstGeom prst="rect">
            <a:avLst/>
          </a:prstGeom>
        </p:spPr>
      </p:pic>
      <p:pic>
        <p:nvPicPr>
          <p:cNvPr id="29" name="图片 28"/>
          <p:cNvPicPr>
            <a:picLocks noChangeAspect="1"/>
          </p:cNvPicPr>
          <p:nvPr/>
        </p:nvPicPr>
        <p:blipFill>
          <a:blip r:embed="rId5"/>
          <a:stretch>
            <a:fillRect/>
          </a:stretch>
        </p:blipFill>
        <p:spPr>
          <a:xfrm>
            <a:off x="5267310" y="327660"/>
            <a:ext cx="3380322" cy="7063045"/>
          </a:xfrm>
          <a:prstGeom prst="rect">
            <a:avLst/>
          </a:prstGeom>
        </p:spPr>
      </p:pic>
      <p:pic>
        <p:nvPicPr>
          <p:cNvPr id="30" name="图片 29"/>
          <p:cNvPicPr>
            <a:picLocks noChangeAspect="1"/>
          </p:cNvPicPr>
          <p:nvPr/>
        </p:nvPicPr>
        <p:blipFill>
          <a:blip r:embed="rId6"/>
          <a:stretch>
            <a:fillRect/>
          </a:stretch>
        </p:blipFill>
        <p:spPr>
          <a:xfrm>
            <a:off x="6907280" y="327660"/>
            <a:ext cx="3706945" cy="7061200"/>
          </a:xfrm>
          <a:prstGeom prst="rect">
            <a:avLst/>
          </a:prstGeom>
        </p:spPr>
      </p:pic>
      <p:grpSp>
        <p:nvGrpSpPr>
          <p:cNvPr id="31" name="组合 30"/>
          <p:cNvGrpSpPr/>
          <p:nvPr/>
        </p:nvGrpSpPr>
        <p:grpSpPr>
          <a:xfrm>
            <a:off x="8778214" y="327661"/>
            <a:ext cx="6759735" cy="7069912"/>
            <a:chOff x="15582" y="479"/>
            <a:chExt cx="10763" cy="11235"/>
          </a:xfrm>
        </p:grpSpPr>
        <p:pic>
          <p:nvPicPr>
            <p:cNvPr id="32" name="图片 31"/>
            <p:cNvPicPr>
              <a:picLocks noChangeAspect="1"/>
            </p:cNvPicPr>
            <p:nvPr/>
          </p:nvPicPr>
          <p:blipFill>
            <a:blip r:embed="rId7"/>
            <a:stretch>
              <a:fillRect/>
            </a:stretch>
          </p:blipFill>
          <p:spPr>
            <a:xfrm>
              <a:off x="20822" y="479"/>
              <a:ext cx="5523" cy="11235"/>
            </a:xfrm>
            <a:prstGeom prst="rect">
              <a:avLst/>
            </a:prstGeom>
          </p:spPr>
        </p:pic>
        <p:pic>
          <p:nvPicPr>
            <p:cNvPr id="33" name="图片 32"/>
            <p:cNvPicPr>
              <a:picLocks noChangeAspect="1"/>
            </p:cNvPicPr>
            <p:nvPr/>
          </p:nvPicPr>
          <p:blipFill>
            <a:blip r:embed="rId8"/>
            <a:stretch>
              <a:fillRect/>
            </a:stretch>
          </p:blipFill>
          <p:spPr>
            <a:xfrm>
              <a:off x="15582" y="479"/>
              <a:ext cx="5389" cy="11232"/>
            </a:xfrm>
            <a:prstGeom prst="rect">
              <a:avLst/>
            </a:prstGeom>
          </p:spPr>
        </p:pic>
      </p:grpSp>
      <p:grpSp>
        <p:nvGrpSpPr>
          <p:cNvPr id="34" name="组合 33"/>
          <p:cNvGrpSpPr/>
          <p:nvPr/>
        </p:nvGrpSpPr>
        <p:grpSpPr>
          <a:xfrm>
            <a:off x="10516351" y="320791"/>
            <a:ext cx="6763587" cy="7076782"/>
            <a:chOff x="7302" y="1236"/>
            <a:chExt cx="10669" cy="11108"/>
          </a:xfrm>
        </p:grpSpPr>
        <p:pic>
          <p:nvPicPr>
            <p:cNvPr id="35" name="图片 34"/>
            <p:cNvPicPr>
              <a:picLocks noChangeAspect="1"/>
            </p:cNvPicPr>
            <p:nvPr/>
          </p:nvPicPr>
          <p:blipFill>
            <a:blip r:embed="rId9"/>
            <a:stretch>
              <a:fillRect/>
            </a:stretch>
          </p:blipFill>
          <p:spPr>
            <a:xfrm>
              <a:off x="7302" y="1236"/>
              <a:ext cx="5659" cy="11108"/>
            </a:xfrm>
            <a:prstGeom prst="rect">
              <a:avLst/>
            </a:prstGeom>
          </p:spPr>
        </p:pic>
        <p:pic>
          <p:nvPicPr>
            <p:cNvPr id="36" name="图片 35"/>
            <p:cNvPicPr>
              <a:picLocks noChangeAspect="1"/>
            </p:cNvPicPr>
            <p:nvPr/>
          </p:nvPicPr>
          <p:blipFill>
            <a:blip r:embed="rId10"/>
            <a:stretch>
              <a:fillRect/>
            </a:stretch>
          </p:blipFill>
          <p:spPr>
            <a:xfrm>
              <a:off x="12712" y="1236"/>
              <a:ext cx="5259" cy="11108"/>
            </a:xfrm>
            <a:prstGeom prst="rect">
              <a:avLst/>
            </a:prstGeom>
          </p:spPr>
        </p:pic>
      </p:grpSp>
      <p:grpSp>
        <p:nvGrpSpPr>
          <p:cNvPr id="4" name="组合 3"/>
          <p:cNvGrpSpPr/>
          <p:nvPr/>
        </p:nvGrpSpPr>
        <p:grpSpPr>
          <a:xfrm>
            <a:off x="2066290" y="320675"/>
            <a:ext cx="9989185" cy="7063740"/>
            <a:chOff x="3254" y="505"/>
            <a:chExt cx="15731" cy="11124"/>
          </a:xfrm>
        </p:grpSpPr>
        <p:pic>
          <p:nvPicPr>
            <p:cNvPr id="2" name="图片 1"/>
            <p:cNvPicPr>
              <a:picLocks noChangeAspect="1"/>
            </p:cNvPicPr>
            <p:nvPr/>
          </p:nvPicPr>
          <p:blipFill>
            <a:blip r:embed="rId11"/>
            <a:stretch>
              <a:fillRect/>
            </a:stretch>
          </p:blipFill>
          <p:spPr>
            <a:xfrm>
              <a:off x="3254" y="505"/>
              <a:ext cx="7956" cy="11124"/>
            </a:xfrm>
            <a:prstGeom prst="rect">
              <a:avLst/>
            </a:prstGeom>
          </p:spPr>
        </p:pic>
        <p:pic>
          <p:nvPicPr>
            <p:cNvPr id="3" name="图片 2"/>
            <p:cNvPicPr>
              <a:picLocks noChangeAspect="1"/>
            </p:cNvPicPr>
            <p:nvPr/>
          </p:nvPicPr>
          <p:blipFill>
            <a:blip r:embed="rId12"/>
            <a:stretch>
              <a:fillRect/>
            </a:stretch>
          </p:blipFill>
          <p:spPr>
            <a:xfrm>
              <a:off x="11117" y="516"/>
              <a:ext cx="7868" cy="11113"/>
            </a:xfrm>
            <a:prstGeom prst="rect">
              <a:avLst/>
            </a:prstGeom>
          </p:spPr>
        </p:pic>
      </p:grpSp>
      <p:grpSp>
        <p:nvGrpSpPr>
          <p:cNvPr id="7" name="组合 6"/>
          <p:cNvGrpSpPr/>
          <p:nvPr/>
        </p:nvGrpSpPr>
        <p:grpSpPr>
          <a:xfrm>
            <a:off x="81915" y="320675"/>
            <a:ext cx="6940550" cy="7067550"/>
            <a:chOff x="6513" y="505"/>
            <a:chExt cx="10930" cy="11130"/>
          </a:xfrm>
        </p:grpSpPr>
        <p:pic>
          <p:nvPicPr>
            <p:cNvPr id="5" name="图片 4"/>
            <p:cNvPicPr>
              <a:picLocks noChangeAspect="1"/>
            </p:cNvPicPr>
            <p:nvPr/>
          </p:nvPicPr>
          <p:blipFill>
            <a:blip r:embed="rId13"/>
            <a:stretch>
              <a:fillRect/>
            </a:stretch>
          </p:blipFill>
          <p:spPr>
            <a:xfrm>
              <a:off x="6513" y="505"/>
              <a:ext cx="5510" cy="11124"/>
            </a:xfrm>
            <a:prstGeom prst="rect">
              <a:avLst/>
            </a:prstGeom>
          </p:spPr>
        </p:pic>
        <p:pic>
          <p:nvPicPr>
            <p:cNvPr id="6" name="图片 5"/>
            <p:cNvPicPr>
              <a:picLocks noChangeAspect="1"/>
            </p:cNvPicPr>
            <p:nvPr/>
          </p:nvPicPr>
          <p:blipFill>
            <a:blip r:embed="rId14"/>
            <a:stretch>
              <a:fillRect/>
            </a:stretch>
          </p:blipFill>
          <p:spPr>
            <a:xfrm>
              <a:off x="12023" y="505"/>
              <a:ext cx="5420" cy="11130"/>
            </a:xfrm>
            <a:prstGeom prst="rect">
              <a:avLst/>
            </a:prstGeom>
          </p:spPr>
        </p:pic>
      </p:grpSp>
      <p:sp>
        <p:nvSpPr>
          <p:cNvPr id="8" name="文本框 7"/>
          <p:cNvSpPr txBox="1"/>
          <p:nvPr/>
        </p:nvSpPr>
        <p:spPr>
          <a:xfrm>
            <a:off x="81915" y="7508240"/>
            <a:ext cx="2265680" cy="368300"/>
          </a:xfrm>
          <a:prstGeom prst="rect">
            <a:avLst/>
          </a:prstGeom>
          <a:noFill/>
        </p:spPr>
        <p:txBody>
          <a:bodyPr wrap="none" rtlCol="0">
            <a:spAutoFit/>
          </a:bodyPr>
          <a:p>
            <a:r>
              <a:rPr lang="zh-CN" altLang="en-US" b="1">
                <a:solidFill>
                  <a:schemeClr val="bg1"/>
                </a:solidFill>
              </a:rPr>
              <a:t>地域品牌    桥梁纽带   </a:t>
            </a:r>
            <a:endParaRPr lang="zh-CN" altLang="en-US"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矩形 9"/>
          <p:cNvSpPr/>
          <p:nvPr/>
        </p:nvSpPr>
        <p:spPr>
          <a:xfrm>
            <a:off x="1460302" y="439790"/>
            <a:ext cx="15819635" cy="646331"/>
          </a:xfrm>
          <a:prstGeom prst="rect">
            <a:avLst/>
          </a:prstGeom>
          <a:noFill/>
        </p:spPr>
        <p:txBody>
          <a:bodyPr wrap="square" rtlCol="0">
            <a:spAutoFit/>
          </a:bodyPr>
          <a:lstStyle/>
          <a:p>
            <a:r>
              <a:rPr lang="zh-CN" altLang="en-US" sz="3600" spc="300" dirty="0">
                <a:solidFill>
                  <a:schemeClr val="bg1"/>
                </a:solidFill>
                <a:latin typeface="微软雅黑" panose="020B0503020204020204" pitchFamily="34" charset="-122"/>
                <a:ea typeface="微软雅黑" panose="020B0503020204020204" pitchFamily="34" charset="-122"/>
              </a:rPr>
              <a:t>行业媒体在疫情期间主动发声、积极宣传，形成高质量传播力度</a:t>
            </a:r>
            <a:endParaRPr lang="zh-CN" altLang="zh-CN" sz="3600" spc="300"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1482604" y="2038079"/>
            <a:ext cx="13770966" cy="3472180"/>
          </a:xfrm>
          <a:prstGeom prst="rect">
            <a:avLst/>
          </a:prstGeom>
          <a:effectLst/>
        </p:spPr>
        <p:txBody>
          <a:bodyPr vert="horz" wrap="square" lIns="0" tIns="12700" rIns="0" bIns="0" rtlCol="0">
            <a:spAutoFit/>
          </a:bodyPr>
          <a:lstStyle/>
          <a:p>
            <a:pPr marL="12700" algn="just">
              <a:lnSpc>
                <a:spcPct val="200000"/>
              </a:lnSpc>
              <a:spcBef>
                <a:spcPts val="100"/>
              </a:spcBef>
            </a:pPr>
            <a:r>
              <a:rPr lang="zh-CN" altLang="zh-HK" sz="2800" spc="600" dirty="0">
                <a:solidFill>
                  <a:schemeClr val="bg1"/>
                </a:solidFill>
                <a:effectLst/>
                <a:latin typeface="Microsoft JhengHei" panose="020B0604030504040204" charset="-120"/>
              </a:rPr>
              <a:t>疫情期间，公众对媒体的深度使用造成了媒介距离的大幅缩短</a:t>
            </a:r>
            <a:endParaRPr lang="zh-CN" altLang="zh-HK" sz="2800" spc="600" dirty="0">
              <a:solidFill>
                <a:schemeClr val="bg1"/>
              </a:solidFill>
              <a:effectLst/>
              <a:latin typeface="Microsoft JhengHei" panose="020B0604030504040204" charset="-120"/>
            </a:endParaRPr>
          </a:p>
          <a:p>
            <a:pPr marL="12700" algn="just">
              <a:lnSpc>
                <a:spcPct val="200000"/>
              </a:lnSpc>
              <a:spcBef>
                <a:spcPts val="100"/>
              </a:spcBef>
            </a:pPr>
            <a:r>
              <a:rPr altLang="zh-CN" sz="2800" spc="600" dirty="0">
                <a:solidFill>
                  <a:schemeClr val="bg1"/>
                </a:solidFill>
                <a:effectLst/>
                <a:latin typeface="Microsoft JhengHei" panose="020B0604030504040204" charset="-120"/>
              </a:rPr>
              <a:t>2020年，新冠肺炎疫情防控更是让物业管理行业的舆论宣传能力得到了检验。全国物业管理行业媒体协作网成员单位集中策划推出一批具有吸引力、感染力、传播力和影响力的新媒体作品</a:t>
            </a:r>
            <a:r>
              <a:rPr lang="zh-HK" altLang="zh-CN" sz="2800" spc="600" dirty="0">
                <a:solidFill>
                  <a:schemeClr val="bg1"/>
                </a:solidFill>
                <a:effectLst/>
                <a:latin typeface="Microsoft JhengHei" panose="020B0604030504040204" charset="-120"/>
              </a:rPr>
              <a:t>，内强士气、外树形象。</a:t>
            </a:r>
            <a:endParaRPr lang="en-US" altLang="zh-HK" sz="2800" spc="600" dirty="0">
              <a:solidFill>
                <a:schemeClr val="bg1"/>
              </a:solidFill>
              <a:effectLst/>
              <a:latin typeface="Microsoft JhengHei" panose="020B0604030504040204" charset="-120"/>
            </a:endParaRPr>
          </a:p>
        </p:txBody>
      </p:sp>
      <p:sp>
        <p:nvSpPr>
          <p:cNvPr id="11" name="矩形 10"/>
          <p:cNvSpPr/>
          <p:nvPr/>
        </p:nvSpPr>
        <p:spPr>
          <a:xfrm>
            <a:off x="1460379" y="5582187"/>
            <a:ext cx="13770966" cy="658495"/>
          </a:xfrm>
          <a:prstGeom prst="rect">
            <a:avLst/>
          </a:prstGeom>
          <a:effectLst/>
        </p:spPr>
        <p:txBody>
          <a:bodyPr vert="horz" wrap="square" lIns="0" tIns="12700" rIns="0" bIns="0" rtlCol="0">
            <a:spAutoFit/>
          </a:bodyPr>
          <a:lstStyle/>
          <a:p>
            <a:pPr marL="12700">
              <a:lnSpc>
                <a:spcPct val="150000"/>
              </a:lnSpc>
              <a:spcBef>
                <a:spcPts val="100"/>
              </a:spcBef>
            </a:pPr>
            <a:r>
              <a:rPr lang="zh-HK" altLang="zh-CN" sz="2800" spc="600" dirty="0">
                <a:solidFill>
                  <a:schemeClr val="bg1"/>
                </a:solidFill>
                <a:effectLst/>
                <a:latin typeface="Microsoft JhengHei" panose="020B0604030504040204" charset="-120"/>
              </a:rPr>
              <a:t>物业管理行业也在重塑社会公众认知</a:t>
            </a:r>
            <a:r>
              <a:rPr lang="zh-CN" altLang="zh-CN" sz="2800" spc="600" dirty="0">
                <a:solidFill>
                  <a:schemeClr val="bg1"/>
                </a:solidFill>
                <a:effectLst/>
                <a:latin typeface="Microsoft JhengHei" panose="020B0604030504040204" charset="-120"/>
              </a:rPr>
              <a:t>的</a:t>
            </a:r>
            <a:r>
              <a:rPr lang="zh-HK" altLang="zh-CN" sz="2800" spc="600" dirty="0">
                <a:solidFill>
                  <a:schemeClr val="bg1"/>
                </a:solidFill>
                <a:effectLst/>
                <a:latin typeface="Microsoft JhengHei" panose="020B0604030504040204" charset="-120"/>
              </a:rPr>
              <a:t>使命中取得了核心突破。</a:t>
            </a:r>
            <a:endParaRPr lang="zh-CN" altLang="en-US" sz="2800" spc="600" dirty="0">
              <a:solidFill>
                <a:schemeClr val="bg1"/>
              </a:solidFill>
              <a:effectLst/>
              <a:latin typeface="Microsoft JhengHei" panose="020B0604030504040204" charset="-120"/>
            </a:endParaRPr>
          </a:p>
        </p:txBody>
      </p:sp>
      <p:sp>
        <p:nvSpPr>
          <p:cNvPr id="7" name="object 21"/>
          <p:cNvSpPr/>
          <p:nvPr/>
        </p:nvSpPr>
        <p:spPr>
          <a:xfrm>
            <a:off x="738187" y="507626"/>
            <a:ext cx="534857" cy="465522"/>
          </a:xfrm>
          <a:prstGeom prst="rect">
            <a:avLst/>
          </a:prstGeom>
          <a:blipFill>
            <a:blip r:embed="rId2" cstate="print"/>
            <a:stretch>
              <a:fillRect/>
            </a:stretch>
          </a:blipFill>
        </p:spPr>
        <p:txBody>
          <a:bodyPr wrap="square" lIns="0" tIns="0" rIns="0" bIns="0" rtlCol="0"/>
          <a:lstStyle/>
          <a:p/>
        </p:txBody>
      </p:sp>
      <p:sp>
        <p:nvSpPr>
          <p:cNvPr id="9"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12" name="矩形 11"/>
          <p:cNvSpPr/>
          <p:nvPr/>
        </p:nvSpPr>
        <p:spPr>
          <a:xfrm>
            <a:off x="-533400" y="521876"/>
            <a:ext cx="431800" cy="564245"/>
          </a:xfrm>
          <a:prstGeom prst="rect">
            <a:avLst/>
          </a:prstGeom>
          <a:blipFill>
            <a:blip r:embed="rId3"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2" name="椭圆 131" hidden="1"/>
          <p:cNvSpPr/>
          <p:nvPr/>
        </p:nvSpPr>
        <p:spPr>
          <a:xfrm>
            <a:off x="-6787250" y="-6662620"/>
            <a:ext cx="15635270" cy="15635270"/>
          </a:xfrm>
          <a:prstGeom prst="ellipse">
            <a:avLst/>
          </a:prstGeom>
          <a:gradFill flip="none" rotWithShape="1">
            <a:gsLst>
              <a:gs pos="48000">
                <a:schemeClr val="tx1">
                  <a:alpha val="0"/>
                </a:schemeClr>
              </a:gs>
              <a:gs pos="8000">
                <a:schemeClr val="tx1">
                  <a:alpha val="31000"/>
                </a:schemeClr>
              </a:gs>
            </a:gsLst>
            <a:path path="circle">
              <a:fillToRect l="50000" t="50000" r="50000" b="50000"/>
            </a:path>
            <a:tileRect/>
          </a:gra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object 6"/>
          <p:cNvSpPr/>
          <p:nvPr/>
        </p:nvSpPr>
        <p:spPr>
          <a:xfrm>
            <a:off x="1386285" y="1150937"/>
            <a:ext cx="3963057" cy="5603891"/>
          </a:xfrm>
          <a:prstGeom prst="rect">
            <a:avLst/>
          </a:prstGeom>
          <a:blipFill>
            <a:blip r:embed="rId2" cstate="print"/>
            <a:stretch>
              <a:fillRect/>
            </a:stretch>
          </a:blipFill>
        </p:spPr>
        <p:txBody>
          <a:bodyPr wrap="square" lIns="0" tIns="0" rIns="0" bIns="0" rtlCol="0"/>
          <a:lstStyle/>
          <a:p/>
        </p:txBody>
      </p:sp>
      <p:sp>
        <p:nvSpPr>
          <p:cNvPr id="47" name="object 7"/>
          <p:cNvSpPr txBox="1">
            <a:spLocks noGrp="1"/>
          </p:cNvSpPr>
          <p:nvPr>
            <p:ph type="title"/>
          </p:nvPr>
        </p:nvSpPr>
        <p:spPr>
          <a:xfrm>
            <a:off x="1755414" y="1898782"/>
            <a:ext cx="2007529" cy="443711"/>
          </a:xfrm>
          <a:prstGeom prst="rect">
            <a:avLst/>
          </a:prstGeom>
        </p:spPr>
        <p:txBody>
          <a:bodyPr vert="horz" wrap="square" lIns="0" tIns="12700" rIns="0" bIns="0" rtlCol="0" anchor="ctr">
            <a:spAutoFit/>
          </a:bodyPr>
          <a:lstStyle/>
          <a:p>
            <a:pPr marL="12700">
              <a:lnSpc>
                <a:spcPct val="100000"/>
              </a:lnSpc>
              <a:spcBef>
                <a:spcPts val="100"/>
              </a:spcBef>
            </a:pPr>
            <a:r>
              <a:rPr sz="2800" spc="300" dirty="0">
                <a:solidFill>
                  <a:srgbClr val="BFBFBF"/>
                </a:solidFill>
                <a:latin typeface="黑体" panose="02010609060101010101" pitchFamily="49" charset="-122"/>
                <a:ea typeface="黑体" panose="02010609060101010101" pitchFamily="49" charset="-122"/>
              </a:rPr>
              <a:t>PART 0</a:t>
            </a:r>
            <a:r>
              <a:rPr lang="en-US" altLang="zh-CN" sz="2800" dirty="0">
                <a:solidFill>
                  <a:srgbClr val="BFBFBF"/>
                </a:solidFill>
                <a:latin typeface="黑体" panose="02010609060101010101" pitchFamily="49" charset="-122"/>
                <a:ea typeface="黑体" panose="02010609060101010101" pitchFamily="49" charset="-122"/>
              </a:rPr>
              <a:t>3</a:t>
            </a:r>
            <a:endParaRPr sz="2800" spc="300" dirty="0">
              <a:solidFill>
                <a:srgbClr val="BFBFBF"/>
              </a:solidFill>
              <a:latin typeface="黑体" panose="02010609060101010101" pitchFamily="49" charset="-122"/>
              <a:ea typeface="黑体" panose="02010609060101010101" pitchFamily="49" charset="-122"/>
            </a:endParaRPr>
          </a:p>
        </p:txBody>
      </p:sp>
      <p:grpSp>
        <p:nvGrpSpPr>
          <p:cNvPr id="6" name="组合 5"/>
          <p:cNvGrpSpPr/>
          <p:nvPr/>
        </p:nvGrpSpPr>
        <p:grpSpPr>
          <a:xfrm>
            <a:off x="5181599" y="3809106"/>
            <a:ext cx="531625" cy="164541"/>
            <a:chOff x="4652248" y="3204049"/>
            <a:chExt cx="448981" cy="138962"/>
          </a:xfrm>
        </p:grpSpPr>
        <p:sp>
          <p:nvSpPr>
            <p:cNvPr id="48" name="object 8"/>
            <p:cNvSpPr/>
            <p:nvPr/>
          </p:nvSpPr>
          <p:spPr>
            <a:xfrm>
              <a:off x="5009029" y="3204049"/>
              <a:ext cx="92200" cy="138962"/>
            </a:xfrm>
            <a:prstGeom prst="rect">
              <a:avLst/>
            </a:prstGeom>
            <a:blipFill>
              <a:blip r:embed="rId3" cstate="print"/>
              <a:stretch>
                <a:fillRect/>
              </a:stretch>
            </a:blipFill>
          </p:spPr>
          <p:txBody>
            <a:bodyPr wrap="square" lIns="0" tIns="0" rIns="0" bIns="0" rtlCol="0"/>
            <a:lstStyle/>
            <a:p/>
          </p:txBody>
        </p:sp>
        <p:sp>
          <p:nvSpPr>
            <p:cNvPr id="49" name="object 9"/>
            <p:cNvSpPr/>
            <p:nvPr/>
          </p:nvSpPr>
          <p:spPr>
            <a:xfrm>
              <a:off x="4830639" y="3204049"/>
              <a:ext cx="92200" cy="138962"/>
            </a:xfrm>
            <a:prstGeom prst="rect">
              <a:avLst/>
            </a:prstGeom>
            <a:blipFill>
              <a:blip r:embed="rId4" cstate="print"/>
              <a:stretch>
                <a:fillRect/>
              </a:stretch>
            </a:blipFill>
          </p:spPr>
          <p:txBody>
            <a:bodyPr wrap="square" lIns="0" tIns="0" rIns="0" bIns="0" rtlCol="0"/>
            <a:lstStyle/>
            <a:p/>
          </p:txBody>
        </p:sp>
        <p:sp>
          <p:nvSpPr>
            <p:cNvPr id="50" name="object 10"/>
            <p:cNvSpPr/>
            <p:nvPr/>
          </p:nvSpPr>
          <p:spPr>
            <a:xfrm>
              <a:off x="4652248" y="3204049"/>
              <a:ext cx="92200" cy="138962"/>
            </a:xfrm>
            <a:prstGeom prst="rect">
              <a:avLst/>
            </a:prstGeom>
            <a:blipFill>
              <a:blip r:embed="rId5" cstate="print"/>
              <a:stretch>
                <a:fillRect/>
              </a:stretch>
            </a:blipFill>
          </p:spPr>
          <p:txBody>
            <a:bodyPr wrap="square" lIns="0" tIns="0" rIns="0" bIns="0" rtlCol="0"/>
            <a:lstStyle/>
            <a:p/>
          </p:txBody>
        </p:sp>
      </p:grpSp>
      <p:sp>
        <p:nvSpPr>
          <p:cNvPr id="53" name="矩形 52"/>
          <p:cNvSpPr/>
          <p:nvPr/>
        </p:nvSpPr>
        <p:spPr>
          <a:xfrm>
            <a:off x="1755414" y="2401481"/>
            <a:ext cx="7660729" cy="1106805"/>
          </a:xfrm>
          <a:prstGeom prst="rect">
            <a:avLst/>
          </a:prstGeom>
          <a:noFill/>
        </p:spPr>
        <p:txBody>
          <a:bodyPr wrap="square" rtlCol="0">
            <a:spAutoFit/>
          </a:bodyPr>
          <a:lstStyle/>
          <a:p>
            <a:r>
              <a:rPr lang="zh-CN" altLang="en-US" sz="6600" spc="600" dirty="0">
                <a:solidFill>
                  <a:schemeClr val="bg1"/>
                </a:solidFill>
                <a:latin typeface="微软雅黑" panose="020B0503020204020204" pitchFamily="34" charset="-122"/>
                <a:ea typeface="微软雅黑" panose="020B0503020204020204" pitchFamily="34" charset="-122"/>
              </a:rPr>
              <a:t>结论与规律</a:t>
            </a:r>
            <a:endParaRPr lang="zh-CN" altLang="zh-CN" sz="6600" spc="600" dirty="0">
              <a:solidFill>
                <a:schemeClr val="bg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848091" y="5753524"/>
            <a:ext cx="1914852" cy="369332"/>
            <a:chOff x="1848091" y="4940675"/>
            <a:chExt cx="1914852" cy="369332"/>
          </a:xfrm>
        </p:grpSpPr>
        <p:sp>
          <p:nvSpPr>
            <p:cNvPr id="51" name="object 11"/>
            <p:cNvSpPr/>
            <p:nvPr/>
          </p:nvSpPr>
          <p:spPr>
            <a:xfrm>
              <a:off x="1848091" y="4979811"/>
              <a:ext cx="1805939" cy="314960"/>
            </a:xfrm>
            <a:custGeom>
              <a:avLst/>
              <a:gdLst/>
              <a:ahLst/>
              <a:cxnLst/>
              <a:rect l="l" t="t" r="r" b="b"/>
              <a:pathLst>
                <a:path w="1805939" h="314960">
                  <a:moveTo>
                    <a:pt x="0" y="157466"/>
                  </a:moveTo>
                  <a:lnTo>
                    <a:pt x="8027" y="107695"/>
                  </a:lnTo>
                  <a:lnTo>
                    <a:pt x="30381" y="64468"/>
                  </a:lnTo>
                  <a:lnTo>
                    <a:pt x="64469" y="30381"/>
                  </a:lnTo>
                  <a:lnTo>
                    <a:pt x="107695" y="8027"/>
                  </a:lnTo>
                  <a:lnTo>
                    <a:pt x="157466" y="0"/>
                  </a:lnTo>
                  <a:lnTo>
                    <a:pt x="1647994" y="0"/>
                  </a:lnTo>
                  <a:lnTo>
                    <a:pt x="1697766" y="8027"/>
                  </a:lnTo>
                  <a:lnTo>
                    <a:pt x="1740992" y="30381"/>
                  </a:lnTo>
                  <a:lnTo>
                    <a:pt x="1775079" y="64468"/>
                  </a:lnTo>
                  <a:lnTo>
                    <a:pt x="1797433" y="107695"/>
                  </a:lnTo>
                  <a:lnTo>
                    <a:pt x="1805461" y="157466"/>
                  </a:lnTo>
                  <a:lnTo>
                    <a:pt x="1797432" y="207238"/>
                  </a:lnTo>
                  <a:lnTo>
                    <a:pt x="1775078" y="250464"/>
                  </a:lnTo>
                  <a:lnTo>
                    <a:pt x="1740991" y="284551"/>
                  </a:lnTo>
                  <a:lnTo>
                    <a:pt x="1697765" y="306906"/>
                  </a:lnTo>
                  <a:lnTo>
                    <a:pt x="1647993" y="314933"/>
                  </a:lnTo>
                  <a:lnTo>
                    <a:pt x="157466" y="314932"/>
                  </a:lnTo>
                  <a:lnTo>
                    <a:pt x="107695" y="306905"/>
                  </a:lnTo>
                  <a:lnTo>
                    <a:pt x="64469" y="284550"/>
                  </a:lnTo>
                  <a:lnTo>
                    <a:pt x="30381" y="250463"/>
                  </a:lnTo>
                  <a:lnTo>
                    <a:pt x="8027" y="207237"/>
                  </a:lnTo>
                  <a:lnTo>
                    <a:pt x="0" y="157465"/>
                  </a:lnTo>
                  <a:close/>
                </a:path>
              </a:pathLst>
            </a:custGeom>
            <a:ln w="12699">
              <a:solidFill>
                <a:srgbClr val="FFFFFF"/>
              </a:solidFill>
            </a:ln>
          </p:spPr>
          <p:txBody>
            <a:bodyPr wrap="square" lIns="0" tIns="0" rIns="0" bIns="0" rtlCol="0"/>
            <a:lstStyle/>
            <a:p/>
          </p:txBody>
        </p:sp>
        <p:sp>
          <p:nvSpPr>
            <p:cNvPr id="52" name="object 13"/>
            <p:cNvSpPr/>
            <p:nvPr/>
          </p:nvSpPr>
          <p:spPr>
            <a:xfrm>
              <a:off x="3325604" y="5088644"/>
              <a:ext cx="85725" cy="97790"/>
            </a:xfrm>
            <a:custGeom>
              <a:avLst/>
              <a:gdLst/>
              <a:ahLst/>
              <a:cxnLst/>
              <a:rect l="l" t="t" r="r" b="b"/>
              <a:pathLst>
                <a:path w="85725" h="97789">
                  <a:moveTo>
                    <a:pt x="0" y="0"/>
                  </a:moveTo>
                  <a:lnTo>
                    <a:pt x="0" y="97264"/>
                  </a:lnTo>
                  <a:lnTo>
                    <a:pt x="85178" y="48632"/>
                  </a:lnTo>
                  <a:lnTo>
                    <a:pt x="0" y="0"/>
                  </a:lnTo>
                  <a:close/>
                </a:path>
              </a:pathLst>
            </a:custGeom>
            <a:solidFill>
              <a:srgbClr val="FFFFFF"/>
            </a:solidFill>
          </p:spPr>
          <p:txBody>
            <a:bodyPr wrap="square" lIns="0" tIns="0" rIns="0" bIns="0" rtlCol="0"/>
            <a:lstStyle/>
            <a:p/>
          </p:txBody>
        </p:sp>
        <p:sp>
          <p:nvSpPr>
            <p:cNvPr id="54" name="矩形 53"/>
            <p:cNvSpPr/>
            <p:nvPr/>
          </p:nvSpPr>
          <p:spPr>
            <a:xfrm>
              <a:off x="1957004" y="4940675"/>
              <a:ext cx="1805939" cy="369332"/>
            </a:xfrm>
            <a:prstGeom prst="rect">
              <a:avLst/>
            </a:prstGeom>
            <a:noFill/>
          </p:spPr>
          <p:txBody>
            <a:bodyPr wrap="square" rtlCol="0">
              <a:spAutoFit/>
            </a:bodyPr>
            <a:lstStyle/>
            <a:p>
              <a:r>
                <a:rPr lang="zh-CN" altLang="en-US" spc="600" dirty="0">
                  <a:solidFill>
                    <a:schemeClr val="bg1"/>
                  </a:solidFill>
                  <a:latin typeface="黑体" panose="02010609060101010101" pitchFamily="49" charset="-122"/>
                  <a:ea typeface="黑体" panose="02010609060101010101" pitchFamily="49" charset="-122"/>
                </a:rPr>
                <a:t>详情查看</a:t>
              </a:r>
              <a:endParaRPr lang="zh-CN" altLang="zh-CN" spc="600" dirty="0">
                <a:solidFill>
                  <a:schemeClr val="bg1"/>
                </a:solidFill>
                <a:latin typeface="黑体" panose="02010609060101010101" pitchFamily="49" charset="-122"/>
                <a:ea typeface="黑体" panose="02010609060101010101" pitchFamily="49"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2202700" y="2325617"/>
            <a:ext cx="12889537" cy="1198880"/>
          </a:xfrm>
          <a:prstGeom prst="rect">
            <a:avLst/>
          </a:prstGeom>
          <a:noFill/>
        </p:spPr>
        <p:txBody>
          <a:bodyPr wrap="square" rtlCol="0">
            <a:spAutoFit/>
          </a:bodyPr>
          <a:lstStyle/>
          <a:p>
            <a:pPr algn="ctr"/>
            <a:r>
              <a:rPr lang="zh-CN" altLang="zh-CN" sz="7200" b="1" spc="600" dirty="0">
                <a:blipFill>
                  <a:blip r:embed="rId2"/>
                  <a:stretch>
                    <a:fillRect/>
                  </a:stretch>
                </a:blipFill>
                <a:latin typeface="微软雅黑" panose="020B0503020204020204" pitchFamily="34" charset="-122"/>
                <a:ea typeface="微软雅黑" panose="020B0503020204020204" pitchFamily="34" charset="-122"/>
              </a:rPr>
              <a:t>内容共创</a:t>
            </a:r>
            <a:r>
              <a:rPr lang="zh-CN" altLang="zh-CN" sz="7200" b="1" spc="600" dirty="0">
                <a:solidFill>
                  <a:schemeClr val="bg1"/>
                </a:solidFill>
                <a:latin typeface="微软雅黑" panose="020B0503020204020204" pitchFamily="34" charset="-122"/>
                <a:ea typeface="微软雅黑" panose="020B0503020204020204" pitchFamily="34" charset="-122"/>
              </a:rPr>
              <a:t>与</a:t>
            </a:r>
            <a:r>
              <a:rPr lang="zh-CN" altLang="zh-CN" sz="7200" b="1" spc="600" dirty="0">
                <a:blipFill>
                  <a:blip r:embed="rId2"/>
                  <a:stretch>
                    <a:fillRect/>
                  </a:stretch>
                </a:blipFill>
                <a:latin typeface="微软雅黑" panose="020B0503020204020204" pitchFamily="34" charset="-122"/>
                <a:ea typeface="微软雅黑" panose="020B0503020204020204" pitchFamily="34" charset="-122"/>
              </a:rPr>
              <a:t>用户连接</a:t>
            </a:r>
            <a:endParaRPr lang="zh-CN" altLang="zh-CN" sz="7200" b="1" spc="600" dirty="0">
              <a:blipFill>
                <a:blip r:embed="rId2"/>
                <a:stretch>
                  <a:fillRect/>
                </a:stretch>
              </a:blipFill>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矩形 9"/>
          <p:cNvSpPr/>
          <p:nvPr/>
        </p:nvSpPr>
        <p:spPr>
          <a:xfrm>
            <a:off x="-533400" y="521876"/>
            <a:ext cx="431800" cy="564245"/>
          </a:xfrm>
          <a:prstGeom prst="rect">
            <a:avLst/>
          </a:prstGeom>
          <a:blipFill>
            <a:blip r:embed="rId2"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grpSp>
        <p:nvGrpSpPr>
          <p:cNvPr id="11" name="组合 10"/>
          <p:cNvGrpSpPr/>
          <p:nvPr/>
        </p:nvGrpSpPr>
        <p:grpSpPr>
          <a:xfrm>
            <a:off x="508635" y="1262380"/>
            <a:ext cx="16457295" cy="5697220"/>
            <a:chOff x="801" y="1988"/>
            <a:chExt cx="25917" cy="8972"/>
          </a:xfrm>
        </p:grpSpPr>
        <p:pic>
          <p:nvPicPr>
            <p:cNvPr id="5" name="图片 4"/>
            <p:cNvPicPr>
              <a:picLocks noChangeAspect="1"/>
            </p:cNvPicPr>
            <p:nvPr>
              <p:custDataLst>
                <p:tags r:id="rId3"/>
              </p:custDataLst>
            </p:nvPr>
          </p:nvPicPr>
          <p:blipFill>
            <a:blip r:embed="rId4"/>
            <a:stretch>
              <a:fillRect/>
            </a:stretch>
          </p:blipFill>
          <p:spPr>
            <a:xfrm>
              <a:off x="801" y="1988"/>
              <a:ext cx="13253" cy="8971"/>
            </a:xfrm>
            <a:prstGeom prst="rect">
              <a:avLst/>
            </a:prstGeom>
          </p:spPr>
        </p:pic>
        <p:pic>
          <p:nvPicPr>
            <p:cNvPr id="7" name="图片 6"/>
            <p:cNvPicPr>
              <a:picLocks noChangeAspect="1"/>
            </p:cNvPicPr>
            <p:nvPr/>
          </p:nvPicPr>
          <p:blipFill>
            <a:blip r:embed="rId5"/>
            <a:stretch>
              <a:fillRect/>
            </a:stretch>
          </p:blipFill>
          <p:spPr>
            <a:xfrm>
              <a:off x="14054" y="1988"/>
              <a:ext cx="12665" cy="8972"/>
            </a:xfrm>
            <a:prstGeom prst="rect">
              <a:avLst/>
            </a:prstGeom>
          </p:spPr>
        </p:pic>
        <p:sp>
          <p:nvSpPr>
            <p:cNvPr id="8" name="文本框 7"/>
            <p:cNvSpPr txBox="1"/>
            <p:nvPr/>
          </p:nvSpPr>
          <p:spPr>
            <a:xfrm>
              <a:off x="15905" y="9776"/>
              <a:ext cx="10503" cy="1016"/>
            </a:xfrm>
            <a:prstGeom prst="rect">
              <a:avLst/>
            </a:prstGeom>
            <a:noFill/>
          </p:spPr>
          <p:txBody>
            <a:bodyPr wrap="square" rtlCol="0">
              <a:spAutoFit/>
            </a:bodyPr>
            <a:lstStyle/>
            <a:p>
              <a:pPr algn="l"/>
              <a:r>
                <a:rPr lang="zh-CN" altLang="zh-CN" sz="3600" b="1" spc="600" dirty="0">
                  <a:blipFill>
                    <a:blip r:embed="rId6"/>
                    <a:stretch>
                      <a:fillRect/>
                    </a:stretch>
                  </a:blipFill>
                  <a:latin typeface="微软雅黑" panose="020B0503020204020204" pitchFamily="34" charset="-122"/>
                  <a:ea typeface="微软雅黑" panose="020B0503020204020204" pitchFamily="34" charset="-122"/>
                </a:rPr>
                <a:t>业主创作面塑表白卓达物业</a:t>
              </a:r>
              <a:r>
                <a:rPr lang="zh-CN" altLang="en-US"/>
                <a:t> </a:t>
              </a:r>
              <a:endParaRPr lang="zh-CN" altLang="en-US"/>
            </a:p>
          </p:txBody>
        </p:sp>
      </p:grpSp>
      <p:grpSp>
        <p:nvGrpSpPr>
          <p:cNvPr id="16" name="组合 15"/>
          <p:cNvGrpSpPr/>
          <p:nvPr/>
        </p:nvGrpSpPr>
        <p:grpSpPr>
          <a:xfrm>
            <a:off x="299720" y="1085850"/>
            <a:ext cx="16864965" cy="6296660"/>
            <a:chOff x="472" y="1710"/>
            <a:chExt cx="26559" cy="9916"/>
          </a:xfrm>
        </p:grpSpPr>
        <p:pic>
          <p:nvPicPr>
            <p:cNvPr id="13" name="图片 12"/>
            <p:cNvPicPr>
              <a:picLocks noChangeAspect="1"/>
            </p:cNvPicPr>
            <p:nvPr/>
          </p:nvPicPr>
          <p:blipFill>
            <a:blip r:embed="rId7"/>
            <a:srcRect b="5834"/>
            <a:stretch>
              <a:fillRect/>
            </a:stretch>
          </p:blipFill>
          <p:spPr>
            <a:xfrm>
              <a:off x="472" y="1711"/>
              <a:ext cx="15278" cy="9915"/>
            </a:xfrm>
            <a:prstGeom prst="rect">
              <a:avLst/>
            </a:prstGeom>
          </p:spPr>
        </p:pic>
        <p:pic>
          <p:nvPicPr>
            <p:cNvPr id="12" name="图片 11"/>
            <p:cNvPicPr>
              <a:picLocks noChangeAspect="1"/>
            </p:cNvPicPr>
            <p:nvPr/>
          </p:nvPicPr>
          <p:blipFill>
            <a:blip r:embed="rId8"/>
            <a:stretch>
              <a:fillRect/>
            </a:stretch>
          </p:blipFill>
          <p:spPr>
            <a:xfrm>
              <a:off x="13639" y="1710"/>
              <a:ext cx="13392" cy="9916"/>
            </a:xfrm>
            <a:prstGeom prst="rect">
              <a:avLst/>
            </a:prstGeom>
          </p:spPr>
        </p:pic>
        <p:sp>
          <p:nvSpPr>
            <p:cNvPr id="14" name="文本框 13"/>
            <p:cNvSpPr txBox="1"/>
            <p:nvPr/>
          </p:nvSpPr>
          <p:spPr>
            <a:xfrm>
              <a:off x="4667" y="4453"/>
              <a:ext cx="8388" cy="1307"/>
            </a:xfrm>
            <a:prstGeom prst="rect">
              <a:avLst/>
            </a:prstGeom>
            <a:noFill/>
          </p:spPr>
          <p:txBody>
            <a:bodyPr wrap="square" rtlCol="0" anchor="t">
              <a:spAutoFit/>
            </a:bodyPr>
            <a:lstStyle/>
            <a:p>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业主诗朗诵：</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a:p>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他们是闪闪发光的物业人</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p:txBody>
        </p:sp>
      </p:grpSp>
      <p:pic>
        <p:nvPicPr>
          <p:cNvPr id="17" name="图片 16"/>
          <p:cNvPicPr>
            <a:picLocks noChangeAspect="1"/>
          </p:cNvPicPr>
          <p:nvPr/>
        </p:nvPicPr>
        <p:blipFill>
          <a:blip r:embed="rId9"/>
          <a:stretch>
            <a:fillRect/>
          </a:stretch>
        </p:blipFill>
        <p:spPr>
          <a:xfrm>
            <a:off x="261620" y="1066800"/>
            <a:ext cx="9777730" cy="6409690"/>
          </a:xfrm>
          <a:prstGeom prst="rect">
            <a:avLst/>
          </a:prstGeom>
        </p:spPr>
      </p:pic>
      <p:sp>
        <p:nvSpPr>
          <p:cNvPr id="18" name="文本框 17"/>
          <p:cNvSpPr txBox="1"/>
          <p:nvPr/>
        </p:nvSpPr>
        <p:spPr>
          <a:xfrm>
            <a:off x="737870" y="3696335"/>
            <a:ext cx="6659880" cy="829945"/>
          </a:xfrm>
          <a:prstGeom prst="rect">
            <a:avLst/>
          </a:prstGeom>
          <a:noFill/>
        </p:spPr>
        <p:txBody>
          <a:bodyPr wrap="none" rtlCol="0">
            <a:spAutoFit/>
          </a:bodyPr>
          <a:lstStyle/>
          <a:p>
            <a:pPr algn="l"/>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南京电视台主播日记：</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a:p>
            <a:pPr algn="l"/>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宅的时间多了，更感觉到好物业的重要 </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7767320" y="1079500"/>
            <a:ext cx="9492615" cy="5274310"/>
            <a:chOff x="12232" y="3468"/>
            <a:chExt cx="14949" cy="8306"/>
          </a:xfrm>
        </p:grpSpPr>
        <p:pic>
          <p:nvPicPr>
            <p:cNvPr id="19" name="图片 18"/>
            <p:cNvPicPr>
              <a:picLocks noChangeAspect="1"/>
            </p:cNvPicPr>
            <p:nvPr/>
          </p:nvPicPr>
          <p:blipFill>
            <a:blip r:embed="rId10"/>
            <a:stretch>
              <a:fillRect/>
            </a:stretch>
          </p:blipFill>
          <p:spPr>
            <a:xfrm>
              <a:off x="12232" y="3468"/>
              <a:ext cx="14799" cy="8306"/>
            </a:xfrm>
            <a:prstGeom prst="rect">
              <a:avLst/>
            </a:prstGeom>
          </p:spPr>
        </p:pic>
        <p:sp>
          <p:nvSpPr>
            <p:cNvPr id="20" name="文本框 19"/>
            <p:cNvSpPr txBox="1"/>
            <p:nvPr/>
          </p:nvSpPr>
          <p:spPr>
            <a:xfrm>
              <a:off x="20661" y="3468"/>
              <a:ext cx="6520" cy="1307"/>
            </a:xfrm>
            <a:prstGeom prst="rect">
              <a:avLst/>
            </a:prstGeom>
            <a:noFill/>
          </p:spPr>
          <p:txBody>
            <a:bodyPr wrap="none" rtlCol="0">
              <a:spAutoFit/>
            </a:bodyPr>
            <a:lstStyle/>
            <a:p>
              <a:pPr algn="l"/>
              <a:r>
                <a:rPr lang="zh-CN" altLang="zh-CN" sz="2400" b="1" spc="600" dirty="0">
                  <a:blipFill>
                    <a:blip r:embed="rId6"/>
                    <a:stretch>
                      <a:fillRect/>
                    </a:stretch>
                  </a:blipFill>
                  <a:effectLst>
                    <a:glow rad="63500">
                      <a:schemeClr val="bg1">
                        <a:alpha val="40000"/>
                      </a:schemeClr>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业主派发20余万红包，</a:t>
              </a:r>
              <a:endParaRPr lang="zh-CN" altLang="zh-CN" sz="2400" b="1" spc="600" dirty="0">
                <a:blipFill>
                  <a:blip r:embed="rId6"/>
                  <a:stretch>
                    <a:fillRect/>
                  </a:stretch>
                </a:blipFill>
                <a:effectLst>
                  <a:glow rad="63500">
                    <a:schemeClr val="bg1">
                      <a:alpha val="40000"/>
                    </a:schemeClr>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l"/>
              <a:r>
                <a:rPr lang="zh-CN" altLang="zh-CN" sz="2400" b="1" spc="600" dirty="0">
                  <a:blipFill>
                    <a:blip r:embed="rId6"/>
                    <a:stretch>
                      <a:fillRect/>
                    </a:stretch>
                  </a:blipFill>
                  <a:effectLst>
                    <a:glow rad="63500">
                      <a:schemeClr val="bg1">
                        <a:alpha val="40000"/>
                      </a:schemeClr>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感谢物业防控到位 </a:t>
              </a:r>
              <a:endParaRPr lang="zh-CN" altLang="zh-CN" sz="2400" b="1" spc="600" dirty="0">
                <a:blipFill>
                  <a:blip r:embed="rId6"/>
                  <a:stretch>
                    <a:fillRect/>
                  </a:stretch>
                </a:blipFill>
                <a:effectLst>
                  <a:glow rad="63500">
                    <a:schemeClr val="bg1">
                      <a:alpha val="40000"/>
                    </a:schemeClr>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61620" y="953770"/>
            <a:ext cx="12102465" cy="6866255"/>
            <a:chOff x="412" y="1502"/>
            <a:chExt cx="19059" cy="10813"/>
          </a:xfrm>
        </p:grpSpPr>
        <p:pic>
          <p:nvPicPr>
            <p:cNvPr id="22" name="图片 21"/>
            <p:cNvPicPr>
              <a:picLocks noChangeAspect="1"/>
            </p:cNvPicPr>
            <p:nvPr/>
          </p:nvPicPr>
          <p:blipFill>
            <a:blip r:embed="rId11"/>
            <a:stretch>
              <a:fillRect/>
            </a:stretch>
          </p:blipFill>
          <p:spPr>
            <a:xfrm>
              <a:off x="412" y="1502"/>
              <a:ext cx="19059" cy="10813"/>
            </a:xfrm>
            <a:prstGeom prst="rect">
              <a:avLst/>
            </a:prstGeom>
          </p:spPr>
        </p:pic>
        <p:sp>
          <p:nvSpPr>
            <p:cNvPr id="23" name="文本框 22"/>
            <p:cNvSpPr txBox="1"/>
            <p:nvPr/>
          </p:nvSpPr>
          <p:spPr>
            <a:xfrm>
              <a:off x="2483" y="10234"/>
              <a:ext cx="10572" cy="1888"/>
            </a:xfrm>
            <a:prstGeom prst="rect">
              <a:avLst/>
            </a:prstGeom>
            <a:noFill/>
          </p:spPr>
          <p:txBody>
            <a:bodyPr wrap="square" rtlCol="0">
              <a:spAutoFit/>
            </a:bodyPr>
            <a:lstStyle/>
            <a:p>
              <a:pPr algn="l"/>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图文结合 内容轻松活泼</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a:p>
              <a:pPr algn="l"/>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信息服务 生活服务</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a:p>
              <a:pPr algn="l"/>
              <a:r>
                <a:rPr lang="zh-CN" altLang="zh-CN" sz="2400" b="1" spc="600" dirty="0">
                  <a:blipFill>
                    <a:blip r:embed="rId6"/>
                    <a:stretch>
                      <a:fillRect/>
                    </a:stretch>
                  </a:blipFill>
                  <a:latin typeface="微软雅黑" panose="020B0503020204020204" pitchFamily="34" charset="-122"/>
                  <a:ea typeface="微软雅黑" panose="020B0503020204020204" pitchFamily="34" charset="-122"/>
                </a:rPr>
                <a:t>营造与业主共同对话的内容空间</a:t>
              </a:r>
              <a:endParaRPr lang="zh-CN" altLang="zh-CN" sz="2400" b="1" spc="600" dirty="0">
                <a:blipFill>
                  <a:blip r:embed="rId6"/>
                  <a:stretch>
                    <a:fillRect/>
                  </a:stretch>
                </a:blip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12"/>
          <a:stretch>
            <a:fillRect/>
          </a:stretch>
        </p:blipFill>
        <p:spPr>
          <a:xfrm>
            <a:off x="13045440" y="0"/>
            <a:ext cx="4119245" cy="7874000"/>
          </a:xfrm>
          <a:prstGeom prst="rect">
            <a:avLst/>
          </a:prstGeom>
        </p:spPr>
      </p:pic>
      <p:grpSp>
        <p:nvGrpSpPr>
          <p:cNvPr id="34" name="组合 33"/>
          <p:cNvGrpSpPr/>
          <p:nvPr/>
        </p:nvGrpSpPr>
        <p:grpSpPr>
          <a:xfrm>
            <a:off x="6697345" y="-28834"/>
            <a:ext cx="8690610" cy="7940040"/>
            <a:chOff x="13518" y="-20"/>
            <a:chExt cx="13686" cy="12504"/>
          </a:xfrm>
        </p:grpSpPr>
        <p:grpSp>
          <p:nvGrpSpPr>
            <p:cNvPr id="29" name="组合 28"/>
            <p:cNvGrpSpPr/>
            <p:nvPr/>
          </p:nvGrpSpPr>
          <p:grpSpPr>
            <a:xfrm>
              <a:off x="17230" y="-20"/>
              <a:ext cx="9974" cy="12504"/>
              <a:chOff x="17061" y="0"/>
              <a:chExt cx="9974" cy="12504"/>
            </a:xfrm>
          </p:grpSpPr>
          <p:pic>
            <p:nvPicPr>
              <p:cNvPr id="30" name="图片 29"/>
              <p:cNvPicPr>
                <a:picLocks noChangeAspect="1"/>
              </p:cNvPicPr>
              <p:nvPr/>
            </p:nvPicPr>
            <p:blipFill>
              <a:blip r:embed="rId13"/>
              <a:stretch>
                <a:fillRect/>
              </a:stretch>
            </p:blipFill>
            <p:spPr>
              <a:xfrm>
                <a:off x="22927" y="0"/>
                <a:ext cx="4109" cy="12504"/>
              </a:xfrm>
              <a:prstGeom prst="rect">
                <a:avLst/>
              </a:prstGeom>
            </p:spPr>
          </p:pic>
          <p:pic>
            <p:nvPicPr>
              <p:cNvPr id="31" name="图片 30"/>
              <p:cNvPicPr>
                <a:picLocks noChangeAspect="1"/>
              </p:cNvPicPr>
              <p:nvPr/>
            </p:nvPicPr>
            <p:blipFill>
              <a:blip r:embed="rId14"/>
              <a:stretch>
                <a:fillRect/>
              </a:stretch>
            </p:blipFill>
            <p:spPr>
              <a:xfrm>
                <a:off x="17061" y="20"/>
                <a:ext cx="5866" cy="12426"/>
              </a:xfrm>
              <a:prstGeom prst="rect">
                <a:avLst/>
              </a:prstGeom>
            </p:spPr>
          </p:pic>
        </p:grpSp>
        <p:pic>
          <p:nvPicPr>
            <p:cNvPr id="32" name="图片 31"/>
            <p:cNvPicPr>
              <a:picLocks noChangeAspect="1"/>
            </p:cNvPicPr>
            <p:nvPr/>
          </p:nvPicPr>
          <p:blipFill>
            <a:blip r:embed="rId15"/>
            <a:stretch>
              <a:fillRect/>
            </a:stretch>
          </p:blipFill>
          <p:spPr>
            <a:xfrm>
              <a:off x="13518" y="0"/>
              <a:ext cx="3712" cy="12484"/>
            </a:xfrm>
            <a:prstGeom prst="rect">
              <a:avLst/>
            </a:prstGeom>
          </p:spPr>
        </p:pic>
      </p:grpSp>
      <p:sp>
        <p:nvSpPr>
          <p:cNvPr id="2" name="矩形 1"/>
          <p:cNvSpPr/>
          <p:nvPr/>
        </p:nvSpPr>
        <p:spPr>
          <a:xfrm>
            <a:off x="1301553" y="268975"/>
            <a:ext cx="12889537" cy="645160"/>
          </a:xfrm>
          <a:prstGeom prst="rect">
            <a:avLst/>
          </a:prstGeom>
          <a:noFill/>
        </p:spPr>
        <p:txBody>
          <a:bodyPr wrap="square" rtlCol="0">
            <a:spAutoFit/>
          </a:bodyPr>
          <a:p>
            <a:r>
              <a:rPr lang="zh-CN" altLang="en-US" sz="3600" spc="600" dirty="0">
                <a:solidFill>
                  <a:schemeClr val="bg1"/>
                </a:solidFill>
                <a:latin typeface="微软雅黑" panose="020B0503020204020204" pitchFamily="34" charset="-122"/>
                <a:ea typeface="微软雅黑" panose="020B0503020204020204" pitchFamily="34" charset="-122"/>
              </a:rPr>
              <a:t>秒时代 </a:t>
            </a:r>
            <a:r>
              <a:rPr lang="en-US" altLang="zh-CN" sz="3600" spc="600" dirty="0">
                <a:solidFill>
                  <a:schemeClr val="bg1"/>
                </a:solidFill>
                <a:latin typeface="微软雅黑" panose="020B0503020204020204" pitchFamily="34" charset="-122"/>
                <a:ea typeface="微软雅黑" panose="020B0503020204020204" pitchFamily="34" charset="-122"/>
              </a:rPr>
              <a:t>520</a:t>
            </a:r>
            <a:endParaRPr lang="en-US" altLang="zh-CN" sz="3600" spc="600" dirty="0">
              <a:solidFill>
                <a:schemeClr val="bg1"/>
              </a:solidFill>
              <a:latin typeface="微软雅黑" panose="020B0503020204020204" pitchFamily="34" charset="-122"/>
              <a:ea typeface="微软雅黑" panose="020B0503020204020204" pitchFamily="34" charset="-122"/>
            </a:endParaRPr>
          </a:p>
        </p:txBody>
      </p:sp>
      <p:sp>
        <p:nvSpPr>
          <p:cNvPr id="3" name="object 21"/>
          <p:cNvSpPr/>
          <p:nvPr/>
        </p:nvSpPr>
        <p:spPr>
          <a:xfrm>
            <a:off x="590867" y="269501"/>
            <a:ext cx="534857" cy="465522"/>
          </a:xfrm>
          <a:prstGeom prst="rect">
            <a:avLst/>
          </a:prstGeom>
          <a:blipFill>
            <a:blip r:embed="rId16" cstate="print"/>
            <a:stretch>
              <a:fillRect/>
            </a:stretch>
          </a:blipFill>
        </p:spPr>
        <p:txBody>
          <a:bodyPr wrap="square" lIns="0" tIns="0" rIns="0" bIns="0" rtlCol="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2202700" y="2325617"/>
            <a:ext cx="12889537" cy="1198880"/>
          </a:xfrm>
          <a:prstGeom prst="rect">
            <a:avLst/>
          </a:prstGeom>
          <a:noFill/>
        </p:spPr>
        <p:txBody>
          <a:bodyPr wrap="square" rtlCol="0">
            <a:spAutoFit/>
          </a:bodyPr>
          <a:lstStyle/>
          <a:p>
            <a:pPr algn="ctr"/>
            <a:r>
              <a:rPr lang="zh-CN" altLang="zh-CN" sz="7200" b="1" spc="600" dirty="0">
                <a:blipFill>
                  <a:blip r:embed="rId2"/>
                  <a:stretch>
                    <a:fillRect/>
                  </a:stretch>
                </a:blipFill>
                <a:latin typeface="微软雅黑" panose="020B0503020204020204" pitchFamily="34" charset="-122"/>
                <a:ea typeface="微软雅黑" panose="020B0503020204020204" pitchFamily="34" charset="-122"/>
              </a:rPr>
              <a:t>议题设置</a:t>
            </a:r>
            <a:r>
              <a:rPr lang="zh-CN" altLang="zh-CN" sz="7200" b="1" spc="600" dirty="0">
                <a:solidFill>
                  <a:schemeClr val="bg1"/>
                </a:solidFill>
                <a:latin typeface="微软雅黑" panose="020B0503020204020204" pitchFamily="34" charset="-122"/>
                <a:ea typeface="微软雅黑" panose="020B0503020204020204" pitchFamily="34" charset="-122"/>
              </a:rPr>
              <a:t>与</a:t>
            </a:r>
            <a:r>
              <a:rPr lang="zh-CN" altLang="zh-CN" sz="7200" b="1" spc="600" dirty="0">
                <a:blipFill>
                  <a:blip r:embed="rId2"/>
                  <a:stretch>
                    <a:fillRect/>
                  </a:stretch>
                </a:blipFill>
                <a:latin typeface="微软雅黑" panose="020B0503020204020204" pitchFamily="34" charset="-122"/>
                <a:ea typeface="微软雅黑" panose="020B0503020204020204" pitchFamily="34" charset="-122"/>
              </a:rPr>
              <a:t>媒体关系</a:t>
            </a:r>
            <a:endParaRPr lang="zh-CN" altLang="zh-CN" sz="7200" b="1" spc="600" dirty="0">
              <a:blipFill>
                <a:blip r:embed="rId2"/>
                <a:stretch>
                  <a:fillRect/>
                </a:stretch>
              </a:blip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2" name="椭圆 131" hidden="1"/>
          <p:cNvSpPr/>
          <p:nvPr/>
        </p:nvSpPr>
        <p:spPr>
          <a:xfrm>
            <a:off x="-6787250" y="-6662620"/>
            <a:ext cx="15635270" cy="15635270"/>
          </a:xfrm>
          <a:prstGeom prst="ellipse">
            <a:avLst/>
          </a:prstGeom>
          <a:gradFill flip="none" rotWithShape="1">
            <a:gsLst>
              <a:gs pos="48000">
                <a:schemeClr val="tx1">
                  <a:alpha val="0"/>
                </a:schemeClr>
              </a:gs>
              <a:gs pos="8000">
                <a:schemeClr val="tx1">
                  <a:alpha val="31000"/>
                </a:schemeClr>
              </a:gs>
            </a:gsLst>
            <a:path path="circle">
              <a:fillToRect l="50000" t="50000" r="50000" b="50000"/>
            </a:path>
            <a:tileRect/>
          </a:gra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矩形 107"/>
          <p:cNvSpPr/>
          <p:nvPr/>
        </p:nvSpPr>
        <p:spPr>
          <a:xfrm>
            <a:off x="1475239" y="380697"/>
            <a:ext cx="8968420" cy="646331"/>
          </a:xfrm>
          <a:prstGeom prst="rect">
            <a:avLst/>
          </a:prstGeom>
          <a:noFill/>
        </p:spPr>
        <p:txBody>
          <a:bodyPr wrap="square" rtlCol="0">
            <a:spAutoFit/>
          </a:bodyPr>
          <a:lstStyle/>
          <a:p>
            <a:r>
              <a:rPr lang="zh-CN" altLang="zh-CN" sz="3600" spc="600" dirty="0">
                <a:solidFill>
                  <a:schemeClr val="bg1"/>
                </a:solidFill>
                <a:latin typeface="微软雅黑" panose="020B0503020204020204" pitchFamily="34" charset="-122"/>
                <a:ea typeface="微软雅黑" panose="020B0503020204020204" pitchFamily="34" charset="-122"/>
              </a:rPr>
              <a:t>测评研究数据样本</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17" name="object 7"/>
          <p:cNvSpPr txBox="1">
            <a:spLocks noGrp="1"/>
          </p:cNvSpPr>
          <p:nvPr>
            <p:ph type="title"/>
          </p:nvPr>
        </p:nvSpPr>
        <p:spPr>
          <a:xfrm>
            <a:off x="1543094" y="1027028"/>
            <a:ext cx="1570189" cy="259045"/>
          </a:xfrm>
          <a:prstGeom prst="rect">
            <a:avLst/>
          </a:prstGeom>
        </p:spPr>
        <p:txBody>
          <a:bodyPr vert="horz" wrap="square" lIns="0" tIns="12700" rIns="0" bIns="0" rtlCol="0" anchor="ctr">
            <a:spAutoFit/>
          </a:bodyPr>
          <a:lstStyle/>
          <a:p>
            <a:pPr marL="12700">
              <a:lnSpc>
                <a:spcPct val="100000"/>
              </a:lnSpc>
              <a:spcBef>
                <a:spcPts val="100"/>
              </a:spcBef>
            </a:pPr>
            <a:r>
              <a:rPr sz="1600" spc="300" dirty="0">
                <a:solidFill>
                  <a:srgbClr val="BFBFBF"/>
                </a:solidFill>
                <a:latin typeface="黑体" panose="02010609060101010101" pitchFamily="49" charset="-122"/>
                <a:ea typeface="黑体" panose="02010609060101010101" pitchFamily="49" charset="-122"/>
              </a:rPr>
              <a:t>PART 0</a:t>
            </a:r>
            <a:r>
              <a:rPr lang="en-US" altLang="zh-CN" sz="1600" spc="300" dirty="0">
                <a:solidFill>
                  <a:srgbClr val="BFBFBF"/>
                </a:solidFill>
                <a:latin typeface="黑体" panose="02010609060101010101" pitchFamily="49" charset="-122"/>
                <a:ea typeface="黑体" panose="02010609060101010101" pitchFamily="49" charset="-122"/>
              </a:rPr>
              <a:t>1</a:t>
            </a:r>
            <a:endParaRPr sz="1600" spc="300" dirty="0">
              <a:solidFill>
                <a:srgbClr val="BFBFBF"/>
              </a:solidFill>
              <a:latin typeface="黑体" panose="02010609060101010101" pitchFamily="49" charset="-122"/>
              <a:ea typeface="黑体" panose="02010609060101010101" pitchFamily="49" charset="-122"/>
            </a:endParaRPr>
          </a:p>
        </p:txBody>
      </p:sp>
      <p:sp>
        <p:nvSpPr>
          <p:cNvPr id="31" name="object 21"/>
          <p:cNvSpPr/>
          <p:nvPr/>
        </p:nvSpPr>
        <p:spPr>
          <a:xfrm>
            <a:off x="738188" y="304426"/>
            <a:ext cx="434066" cy="377797"/>
          </a:xfrm>
          <a:prstGeom prst="rect">
            <a:avLst/>
          </a:prstGeom>
          <a:blipFill>
            <a:blip r:embed="rId4" cstate="print"/>
            <a:stretch>
              <a:fillRect/>
            </a:stretch>
          </a:blipFill>
        </p:spPr>
        <p:txBody>
          <a:bodyPr wrap="square" lIns="0" tIns="0" rIns="0" bIns="0" rtlCol="0"/>
          <a:lstStyle/>
          <a:p/>
        </p:txBody>
      </p:sp>
      <p:grpSp>
        <p:nvGrpSpPr>
          <p:cNvPr id="19" name="组合 18"/>
          <p:cNvGrpSpPr/>
          <p:nvPr/>
        </p:nvGrpSpPr>
        <p:grpSpPr>
          <a:xfrm>
            <a:off x="7255660" y="1302108"/>
            <a:ext cx="3344871" cy="635000"/>
            <a:chOff x="1568367" y="2286694"/>
            <a:chExt cx="3344871" cy="635000"/>
          </a:xfrm>
        </p:grpSpPr>
        <p:sp>
          <p:nvSpPr>
            <p:cNvPr id="20" name="object 10"/>
            <p:cNvSpPr txBox="1"/>
            <p:nvPr/>
          </p:nvSpPr>
          <p:spPr>
            <a:xfrm>
              <a:off x="2043038" y="2286694"/>
              <a:ext cx="2870200" cy="635000"/>
            </a:xfrm>
            <a:prstGeom prst="rect">
              <a:avLst/>
            </a:prstGeom>
          </p:spPr>
          <p:txBody>
            <a:bodyPr vert="horz" wrap="square" lIns="0" tIns="12700" rIns="0" bIns="0" rtlCol="0">
              <a:spAutoFit/>
            </a:bodyPr>
            <a:lstStyle/>
            <a:p>
              <a:pPr marL="12700">
                <a:lnSpc>
                  <a:spcPct val="100000"/>
                </a:lnSpc>
                <a:spcBef>
                  <a:spcPts val="100"/>
                </a:spcBef>
              </a:pPr>
              <a:r>
                <a:rPr lang="zh-CN" altLang="en-US" sz="4000" dirty="0">
                  <a:solidFill>
                    <a:srgbClr val="DF49CF"/>
                  </a:solidFill>
                  <a:latin typeface="Microsoft JhengHei" panose="020B0604030504040204" charset="-120"/>
                  <a:cs typeface="Microsoft JhengHei" panose="020B0604030504040204" charset="-120"/>
                </a:rPr>
                <a:t>测评要素</a:t>
              </a:r>
              <a:endParaRPr sz="4000" dirty="0">
                <a:latin typeface="Microsoft JhengHei" panose="020B0604030504040204" charset="-120"/>
                <a:cs typeface="Microsoft JhengHei" panose="020B0604030504040204" charset="-120"/>
              </a:endParaRPr>
            </a:p>
          </p:txBody>
        </p:sp>
        <p:sp>
          <p:nvSpPr>
            <p:cNvPr id="21" name="object 11"/>
            <p:cNvSpPr/>
            <p:nvPr/>
          </p:nvSpPr>
          <p:spPr>
            <a:xfrm>
              <a:off x="1568367" y="2506307"/>
              <a:ext cx="244490" cy="244490"/>
            </a:xfrm>
            <a:prstGeom prst="rect">
              <a:avLst/>
            </a:prstGeom>
            <a:blipFill>
              <a:blip r:embed="rId5" cstate="print"/>
              <a:stretch>
                <a:fillRect/>
              </a:stretch>
            </a:blipFill>
          </p:spPr>
          <p:txBody>
            <a:bodyPr wrap="square" lIns="0" tIns="0" rIns="0" bIns="0" rtlCol="0"/>
            <a:lstStyle/>
            <a:p/>
          </p:txBody>
        </p:sp>
      </p:grpSp>
      <p:sp>
        <p:nvSpPr>
          <p:cNvPr id="22" name="矩形 21"/>
          <p:cNvSpPr/>
          <p:nvPr/>
        </p:nvSpPr>
        <p:spPr>
          <a:xfrm>
            <a:off x="5302944" y="1975074"/>
            <a:ext cx="6724015" cy="400110"/>
          </a:xfrm>
          <a:prstGeom prst="rect">
            <a:avLst/>
          </a:prstGeom>
          <a:noFill/>
        </p:spPr>
        <p:txBody>
          <a:bodyPr wrap="square" rtlCol="0">
            <a:spAutoFit/>
          </a:bodyPr>
          <a:lstStyle/>
          <a:p>
            <a:pPr algn="ctr"/>
            <a:r>
              <a:rPr lang="zh-CN" altLang="zh-CN" sz="2000" spc="300" dirty="0">
                <a:solidFill>
                  <a:schemeClr val="bg1"/>
                </a:solidFill>
                <a:ea typeface="造字工房书见体（非商用）" pitchFamily="2" charset="-122"/>
              </a:rPr>
              <a:t>微信公众号影响力测评</a:t>
            </a:r>
            <a:endParaRPr lang="zh-CN" altLang="en-US" sz="2000" spc="300" dirty="0">
              <a:solidFill>
                <a:schemeClr val="bg1"/>
              </a:solidFill>
              <a:ea typeface="造字工房书见体（非商用）" pitchFamily="2" charset="-122"/>
            </a:endParaRPr>
          </a:p>
        </p:txBody>
      </p:sp>
      <p:grpSp>
        <p:nvGrpSpPr>
          <p:cNvPr id="126" name="组合 125"/>
          <p:cNvGrpSpPr/>
          <p:nvPr/>
        </p:nvGrpSpPr>
        <p:grpSpPr>
          <a:xfrm>
            <a:off x="2572822" y="2202137"/>
            <a:ext cx="5967799" cy="3978532"/>
            <a:chOff x="1652155" y="589987"/>
            <a:chExt cx="8712440" cy="5808292"/>
          </a:xfrm>
        </p:grpSpPr>
        <p:graphicFrame>
          <p:nvGraphicFramePr>
            <p:cNvPr id="127" name="图表 126"/>
            <p:cNvGraphicFramePr/>
            <p:nvPr/>
          </p:nvGraphicFramePr>
          <p:xfrm>
            <a:off x="1652155" y="589987"/>
            <a:ext cx="8712440" cy="5808292"/>
          </p:xfrm>
          <a:graphic>
            <a:graphicData uri="http://schemas.openxmlformats.org/drawingml/2006/chart">
              <c:chart xmlns:c="http://schemas.openxmlformats.org/drawingml/2006/chart" xmlns:r="http://schemas.openxmlformats.org/officeDocument/2006/relationships" r:id="rId1"/>
            </a:graphicData>
          </a:graphic>
        </p:graphicFrame>
        <p:grpSp>
          <p:nvGrpSpPr>
            <p:cNvPr id="128" name="组合 127"/>
            <p:cNvGrpSpPr/>
            <p:nvPr/>
          </p:nvGrpSpPr>
          <p:grpSpPr>
            <a:xfrm>
              <a:off x="3474830" y="1231703"/>
              <a:ext cx="5150355" cy="4875317"/>
              <a:chOff x="3474830" y="1231703"/>
              <a:chExt cx="5150355" cy="4875317"/>
            </a:xfrm>
          </p:grpSpPr>
          <p:sp>
            <p:nvSpPr>
              <p:cNvPr id="129" name="矩形 128"/>
              <p:cNvSpPr/>
              <p:nvPr/>
            </p:nvSpPr>
            <p:spPr>
              <a:xfrm rot="1631651">
                <a:off x="5488379" y="1270690"/>
                <a:ext cx="3136806" cy="851951"/>
              </a:xfrm>
              <a:prstGeom prst="rect">
                <a:avLst/>
              </a:prstGeom>
              <a:noFill/>
            </p:spPr>
            <p:txBody>
              <a:bodyPr wrap="square" rtlCol="0">
                <a:spAutoFit/>
              </a:bodyPr>
              <a:lstStyle/>
              <a:p>
                <a:pPr algn="ctr"/>
                <a:r>
                  <a:rPr lang="zh-CN" altLang="zh-CN" sz="1600" spc="300" dirty="0">
                    <a:solidFill>
                      <a:schemeClr val="bg1"/>
                    </a:solidFill>
                    <a:ea typeface="造字工房书见体（非商用）" pitchFamily="2" charset="-122"/>
                  </a:rPr>
                  <a:t>总阅读数</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20</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30" name="矩形 129"/>
              <p:cNvSpPr/>
              <p:nvPr/>
            </p:nvSpPr>
            <p:spPr>
              <a:xfrm rot="5400000">
                <a:off x="6688914" y="3216577"/>
                <a:ext cx="3136805" cy="584775"/>
              </a:xfrm>
              <a:prstGeom prst="rect">
                <a:avLst/>
              </a:prstGeom>
              <a:noFill/>
            </p:spPr>
            <p:txBody>
              <a:bodyPr wrap="square" rtlCol="0">
                <a:spAutoFit/>
              </a:bodyPr>
              <a:lstStyle/>
              <a:p>
                <a:pPr algn="ctr"/>
                <a:r>
                  <a:rPr lang="zh-CN" altLang="zh-CN" sz="1600" spc="300" dirty="0">
                    <a:solidFill>
                      <a:schemeClr val="bg1"/>
                    </a:solidFill>
                    <a:ea typeface="造字工房书见体（非商用）" pitchFamily="2" charset="-122"/>
                  </a:rPr>
                  <a:t>关注人数</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20</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31" name="矩形 130"/>
              <p:cNvSpPr/>
              <p:nvPr/>
            </p:nvSpPr>
            <p:spPr>
              <a:xfrm>
                <a:off x="4484117" y="5255069"/>
                <a:ext cx="3136805" cy="851951"/>
              </a:xfrm>
              <a:prstGeom prst="rect">
                <a:avLst/>
              </a:prstGeom>
              <a:noFill/>
            </p:spPr>
            <p:txBody>
              <a:bodyPr wrap="square" rtlCol="0">
                <a:spAutoFit/>
              </a:bodyPr>
              <a:lstStyle/>
              <a:p>
                <a:pPr algn="ctr"/>
                <a:r>
                  <a:rPr lang="zh-CN" altLang="zh-CN" sz="1600" spc="300" dirty="0">
                    <a:solidFill>
                      <a:schemeClr val="bg1"/>
                    </a:solidFill>
                    <a:ea typeface="造字工房书见体（非商用）" pitchFamily="2" charset="-122"/>
                  </a:rPr>
                  <a:t>平均阅读数</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20</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33" name="矩形 132"/>
              <p:cNvSpPr/>
              <p:nvPr/>
            </p:nvSpPr>
            <p:spPr>
              <a:xfrm rot="16200000">
                <a:off x="2198816" y="3155036"/>
                <a:ext cx="3136804" cy="584775"/>
              </a:xfrm>
              <a:prstGeom prst="rect">
                <a:avLst/>
              </a:prstGeom>
              <a:noFill/>
            </p:spPr>
            <p:txBody>
              <a:bodyPr wrap="square" rtlCol="0">
                <a:spAutoFit/>
              </a:bodyPr>
              <a:lstStyle/>
              <a:p>
                <a:pPr algn="ctr"/>
                <a:r>
                  <a:rPr lang="zh-CN" altLang="zh-CN" sz="1600" spc="300" dirty="0">
                    <a:solidFill>
                      <a:schemeClr val="bg1"/>
                    </a:solidFill>
                    <a:ea typeface="造字工房书见体（非商用）" pitchFamily="2" charset="-122"/>
                  </a:rPr>
                  <a:t>文章录用量</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20</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34" name="矩形 133"/>
              <p:cNvSpPr/>
              <p:nvPr/>
            </p:nvSpPr>
            <p:spPr>
              <a:xfrm rot="19899891" flipH="1">
                <a:off x="3495915" y="1231703"/>
                <a:ext cx="3136805" cy="851951"/>
              </a:xfrm>
              <a:prstGeom prst="rect">
                <a:avLst/>
              </a:prstGeom>
              <a:noFill/>
            </p:spPr>
            <p:txBody>
              <a:bodyPr wrap="square" rtlCol="0">
                <a:spAutoFit/>
              </a:bodyPr>
              <a:lstStyle/>
              <a:p>
                <a:pPr algn="ctr"/>
                <a:r>
                  <a:rPr lang="zh-CN" sz="1600" spc="300" dirty="0">
                    <a:solidFill>
                      <a:schemeClr val="bg1"/>
                    </a:solidFill>
                    <a:ea typeface="造字工房书见体（非商用）" pitchFamily="2" charset="-122"/>
                  </a:rPr>
                  <a:t>优异文章量</a:t>
                </a:r>
                <a:endParaRPr 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20</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grpSp>
      </p:grpSp>
      <p:grpSp>
        <p:nvGrpSpPr>
          <p:cNvPr id="135" name="组合 134"/>
          <p:cNvGrpSpPr/>
          <p:nvPr/>
        </p:nvGrpSpPr>
        <p:grpSpPr>
          <a:xfrm>
            <a:off x="4799851" y="3509934"/>
            <a:ext cx="1707766" cy="1215048"/>
            <a:chOff x="5301038" y="4045457"/>
            <a:chExt cx="1544262" cy="1098720"/>
          </a:xfrm>
          <a:solidFill>
            <a:schemeClr val="bg1">
              <a:lumMod val="65000"/>
            </a:schemeClr>
          </a:solidFill>
        </p:grpSpPr>
        <p:sp>
          <p:nvSpPr>
            <p:cNvPr id="136" name="Freeform 262"/>
            <p:cNvSpPr/>
            <p:nvPr/>
          </p:nvSpPr>
          <p:spPr bwMode="auto">
            <a:xfrm>
              <a:off x="5301038" y="4045457"/>
              <a:ext cx="1144501" cy="1098720"/>
            </a:xfrm>
            <a:custGeom>
              <a:avLst/>
              <a:gdLst>
                <a:gd name="T0" fmla="*/ 104 w 250"/>
                <a:gd name="T1" fmla="*/ 181 h 240"/>
                <a:gd name="T2" fmla="*/ 91 w 250"/>
                <a:gd name="T3" fmla="*/ 177 h 240"/>
                <a:gd name="T4" fmla="*/ 89 w 250"/>
                <a:gd name="T5" fmla="*/ 177 h 240"/>
                <a:gd name="T6" fmla="*/ 88 w 250"/>
                <a:gd name="T7" fmla="*/ 177 h 240"/>
                <a:gd name="T8" fmla="*/ 56 w 250"/>
                <a:gd name="T9" fmla="*/ 190 h 240"/>
                <a:gd name="T10" fmla="*/ 65 w 250"/>
                <a:gd name="T11" fmla="*/ 166 h 240"/>
                <a:gd name="T12" fmla="*/ 57 w 250"/>
                <a:gd name="T13" fmla="*/ 161 h 240"/>
                <a:gd name="T14" fmla="*/ 22 w 250"/>
                <a:gd name="T15" fmla="*/ 103 h 240"/>
                <a:gd name="T16" fmla="*/ 134 w 250"/>
                <a:gd name="T17" fmla="*/ 23 h 240"/>
                <a:gd name="T18" fmla="*/ 219 w 250"/>
                <a:gd name="T19" fmla="*/ 51 h 240"/>
                <a:gd name="T20" fmla="*/ 234 w 250"/>
                <a:gd name="T21" fmla="*/ 50 h 240"/>
                <a:gd name="T22" fmla="*/ 250 w 250"/>
                <a:gd name="T23" fmla="*/ 51 h 240"/>
                <a:gd name="T24" fmla="*/ 134 w 250"/>
                <a:gd name="T25" fmla="*/ 0 h 240"/>
                <a:gd name="T26" fmla="*/ 0 w 250"/>
                <a:gd name="T27" fmla="*/ 103 h 240"/>
                <a:gd name="T28" fmla="*/ 37 w 250"/>
                <a:gd name="T29" fmla="*/ 175 h 240"/>
                <a:gd name="T30" fmla="*/ 15 w 250"/>
                <a:gd name="T31" fmla="*/ 240 h 240"/>
                <a:gd name="T32" fmla="*/ 41 w 250"/>
                <a:gd name="T33" fmla="*/ 224 h 240"/>
                <a:gd name="T34" fmla="*/ 87 w 250"/>
                <a:gd name="T35" fmla="*/ 200 h 240"/>
                <a:gd name="T36" fmla="*/ 118 w 250"/>
                <a:gd name="T37" fmla="*/ 206 h 240"/>
                <a:gd name="T38" fmla="*/ 104 w 250"/>
                <a:gd name="T39" fmla="*/ 18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40">
                  <a:moveTo>
                    <a:pt x="104" y="181"/>
                  </a:moveTo>
                  <a:cubicBezTo>
                    <a:pt x="100" y="180"/>
                    <a:pt x="96" y="179"/>
                    <a:pt x="91" y="177"/>
                  </a:cubicBezTo>
                  <a:cubicBezTo>
                    <a:pt x="89" y="177"/>
                    <a:pt x="89" y="177"/>
                    <a:pt x="89" y="177"/>
                  </a:cubicBezTo>
                  <a:cubicBezTo>
                    <a:pt x="88" y="177"/>
                    <a:pt x="88" y="177"/>
                    <a:pt x="88" y="177"/>
                  </a:cubicBezTo>
                  <a:cubicBezTo>
                    <a:pt x="85" y="177"/>
                    <a:pt x="81" y="177"/>
                    <a:pt x="56" y="190"/>
                  </a:cubicBezTo>
                  <a:cubicBezTo>
                    <a:pt x="65" y="166"/>
                    <a:pt x="65" y="166"/>
                    <a:pt x="65" y="166"/>
                  </a:cubicBezTo>
                  <a:cubicBezTo>
                    <a:pt x="57" y="161"/>
                    <a:pt x="57" y="161"/>
                    <a:pt x="57" y="161"/>
                  </a:cubicBezTo>
                  <a:cubicBezTo>
                    <a:pt x="35" y="146"/>
                    <a:pt x="22" y="125"/>
                    <a:pt x="22" y="103"/>
                  </a:cubicBezTo>
                  <a:cubicBezTo>
                    <a:pt x="22" y="59"/>
                    <a:pt x="73" y="23"/>
                    <a:pt x="134" y="23"/>
                  </a:cubicBezTo>
                  <a:cubicBezTo>
                    <a:pt x="168" y="23"/>
                    <a:pt x="198" y="34"/>
                    <a:pt x="219" y="51"/>
                  </a:cubicBezTo>
                  <a:cubicBezTo>
                    <a:pt x="224" y="50"/>
                    <a:pt x="229" y="50"/>
                    <a:pt x="234" y="50"/>
                  </a:cubicBezTo>
                  <a:cubicBezTo>
                    <a:pt x="240" y="50"/>
                    <a:pt x="245" y="50"/>
                    <a:pt x="250" y="51"/>
                  </a:cubicBezTo>
                  <a:cubicBezTo>
                    <a:pt x="226" y="21"/>
                    <a:pt x="184" y="0"/>
                    <a:pt x="134" y="0"/>
                  </a:cubicBezTo>
                  <a:cubicBezTo>
                    <a:pt x="60" y="0"/>
                    <a:pt x="0" y="47"/>
                    <a:pt x="0" y="103"/>
                  </a:cubicBezTo>
                  <a:cubicBezTo>
                    <a:pt x="0" y="130"/>
                    <a:pt x="13" y="156"/>
                    <a:pt x="37" y="175"/>
                  </a:cubicBezTo>
                  <a:cubicBezTo>
                    <a:pt x="15" y="240"/>
                    <a:pt x="15" y="240"/>
                    <a:pt x="15" y="240"/>
                  </a:cubicBezTo>
                  <a:cubicBezTo>
                    <a:pt x="41" y="224"/>
                    <a:pt x="41" y="224"/>
                    <a:pt x="41" y="224"/>
                  </a:cubicBezTo>
                  <a:cubicBezTo>
                    <a:pt x="59" y="214"/>
                    <a:pt x="80" y="203"/>
                    <a:pt x="87" y="200"/>
                  </a:cubicBezTo>
                  <a:cubicBezTo>
                    <a:pt x="97" y="203"/>
                    <a:pt x="108" y="205"/>
                    <a:pt x="118" y="206"/>
                  </a:cubicBezTo>
                  <a:cubicBezTo>
                    <a:pt x="112" y="198"/>
                    <a:pt x="108" y="190"/>
                    <a:pt x="104" y="181"/>
                  </a:cubicBezTo>
                  <a:close/>
                </a:path>
              </a:pathLst>
            </a:custGeom>
            <a:grpFill/>
            <a:ln>
              <a:noFill/>
            </a:ln>
          </p:spPr>
          <p:txBody>
            <a:bodyPr vert="horz" wrap="square" lIns="91440" tIns="45720" rIns="91440" bIns="45720" numCol="1" anchor="t" anchorCtr="0" compatLnSpc="1"/>
            <a:lstStyle/>
            <a:p>
              <a:endParaRPr lang="en-US"/>
            </a:p>
          </p:txBody>
        </p:sp>
        <p:grpSp>
          <p:nvGrpSpPr>
            <p:cNvPr id="137" name="组合 136"/>
            <p:cNvGrpSpPr/>
            <p:nvPr/>
          </p:nvGrpSpPr>
          <p:grpSpPr>
            <a:xfrm>
              <a:off x="5849845" y="4381165"/>
              <a:ext cx="995455" cy="723346"/>
              <a:chOff x="5830795" y="4321601"/>
              <a:chExt cx="1132014" cy="822576"/>
            </a:xfrm>
            <a:grpFill/>
          </p:grpSpPr>
          <p:sp>
            <p:nvSpPr>
              <p:cNvPr id="138" name="对话气泡: 椭圆形 192"/>
              <p:cNvSpPr/>
              <p:nvPr/>
            </p:nvSpPr>
            <p:spPr>
              <a:xfrm flipH="1">
                <a:off x="5830795" y="4321601"/>
                <a:ext cx="1132014" cy="822576"/>
              </a:xfrm>
              <a:prstGeom prst="wedgeEllipseCallout">
                <a:avLst>
                  <a:gd name="adj1" fmla="val -40587"/>
                  <a:gd name="adj2" fmla="val 6829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6139775" y="46159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6583809" y="46159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1" name="椭圆 140"/>
            <p:cNvSpPr/>
            <p:nvPr/>
          </p:nvSpPr>
          <p:spPr>
            <a:xfrm>
              <a:off x="5647721" y="428240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6091755" y="428240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p:cNvGrpSpPr/>
          <p:nvPr/>
        </p:nvGrpSpPr>
        <p:grpSpPr>
          <a:xfrm>
            <a:off x="8347902" y="2117203"/>
            <a:ext cx="5967799" cy="4199957"/>
            <a:chOff x="1652155" y="466067"/>
            <a:chExt cx="8712440" cy="6131553"/>
          </a:xfrm>
        </p:grpSpPr>
        <p:graphicFrame>
          <p:nvGraphicFramePr>
            <p:cNvPr id="144" name="图表 143"/>
            <p:cNvGraphicFramePr/>
            <p:nvPr/>
          </p:nvGraphicFramePr>
          <p:xfrm>
            <a:off x="1652155" y="589987"/>
            <a:ext cx="8712440" cy="5808292"/>
          </p:xfrm>
          <a:graphic>
            <a:graphicData uri="http://schemas.openxmlformats.org/drawingml/2006/chart">
              <c:chart xmlns:c="http://schemas.openxmlformats.org/drawingml/2006/chart" xmlns:r="http://schemas.openxmlformats.org/officeDocument/2006/relationships" r:id="rId2"/>
            </a:graphicData>
          </a:graphic>
        </p:graphicFrame>
        <p:grpSp>
          <p:nvGrpSpPr>
            <p:cNvPr id="145" name="组合 144"/>
            <p:cNvGrpSpPr/>
            <p:nvPr/>
          </p:nvGrpSpPr>
          <p:grpSpPr>
            <a:xfrm>
              <a:off x="2955013" y="466067"/>
              <a:ext cx="6127974" cy="6131553"/>
              <a:chOff x="2955013" y="466067"/>
              <a:chExt cx="6127974" cy="6131553"/>
            </a:xfrm>
          </p:grpSpPr>
          <p:sp>
            <p:nvSpPr>
              <p:cNvPr id="146" name="矩形 145"/>
              <p:cNvSpPr/>
              <p:nvPr/>
            </p:nvSpPr>
            <p:spPr>
              <a:xfrm rot="2632762">
                <a:off x="2955013" y="4573462"/>
                <a:ext cx="3136803" cy="851951"/>
              </a:xfrm>
              <a:prstGeom prst="rect">
                <a:avLst/>
              </a:prstGeom>
              <a:noFill/>
            </p:spPr>
            <p:txBody>
              <a:bodyPr wrap="square" rtlCol="0">
                <a:spAutoFit/>
              </a:bodyPr>
              <a:lstStyle/>
              <a:p>
                <a:pPr algn="ctr"/>
                <a:r>
                  <a:rPr lang="zh-CN" altLang="en-US" sz="1600" spc="300" dirty="0">
                    <a:solidFill>
                      <a:schemeClr val="bg1"/>
                    </a:solidFill>
                    <a:ea typeface="造字工房书见体（非商用）" pitchFamily="2" charset="-122"/>
                  </a:rPr>
                  <a:t>发行周期</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25</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47" name="矩形 146"/>
              <p:cNvSpPr/>
              <p:nvPr/>
            </p:nvSpPr>
            <p:spPr>
              <a:xfrm rot="2637151">
                <a:off x="5946184" y="1619657"/>
                <a:ext cx="3136803" cy="851951"/>
              </a:xfrm>
              <a:prstGeom prst="rect">
                <a:avLst/>
              </a:prstGeom>
              <a:noFill/>
            </p:spPr>
            <p:txBody>
              <a:bodyPr wrap="square" rtlCol="0">
                <a:spAutoFit/>
              </a:bodyPr>
              <a:lstStyle/>
              <a:p>
                <a:pPr algn="ctr"/>
                <a:r>
                  <a:rPr lang="zh-CN" altLang="zh-CN" sz="1600" spc="300" dirty="0">
                    <a:solidFill>
                      <a:schemeClr val="bg1"/>
                    </a:solidFill>
                    <a:ea typeface="造字工房书见体（非商用）" pitchFamily="2" charset="-122"/>
                  </a:rPr>
                  <a:t>单期文章量</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25</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48" name="矩形 147"/>
              <p:cNvSpPr/>
              <p:nvPr/>
            </p:nvSpPr>
            <p:spPr>
              <a:xfrm rot="18632282">
                <a:off x="5946644" y="4603242"/>
                <a:ext cx="3136805" cy="851951"/>
              </a:xfrm>
              <a:prstGeom prst="rect">
                <a:avLst/>
              </a:prstGeom>
              <a:noFill/>
            </p:spPr>
            <p:txBody>
              <a:bodyPr wrap="square" rtlCol="0">
                <a:spAutoFit/>
              </a:bodyPr>
              <a:lstStyle/>
              <a:p>
                <a:pPr algn="ctr"/>
                <a:r>
                  <a:rPr lang="zh-CN" altLang="en-US" sz="1600" spc="300" dirty="0">
                    <a:solidFill>
                      <a:schemeClr val="bg1"/>
                    </a:solidFill>
                    <a:ea typeface="造字工房书见体（非商用）" pitchFamily="2" charset="-122"/>
                  </a:rPr>
                  <a:t>总发行数量</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25</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sp>
            <p:nvSpPr>
              <p:cNvPr id="149" name="矩形 148"/>
              <p:cNvSpPr/>
              <p:nvPr/>
            </p:nvSpPr>
            <p:spPr>
              <a:xfrm rot="18725299" flipH="1">
                <a:off x="3021296" y="1608494"/>
                <a:ext cx="3136805" cy="851951"/>
              </a:xfrm>
              <a:prstGeom prst="rect">
                <a:avLst/>
              </a:prstGeom>
              <a:noFill/>
            </p:spPr>
            <p:txBody>
              <a:bodyPr wrap="square" rtlCol="0">
                <a:spAutoFit/>
              </a:bodyPr>
              <a:lstStyle/>
              <a:p>
                <a:pPr algn="ctr"/>
                <a:r>
                  <a:rPr lang="zh-CN" altLang="en-US" sz="1600" spc="300" dirty="0">
                    <a:solidFill>
                      <a:schemeClr val="bg1"/>
                    </a:solidFill>
                    <a:ea typeface="造字工房书见体（非商用）" pitchFamily="2" charset="-122"/>
                  </a:rPr>
                  <a:t>文章录用量</a:t>
                </a:r>
                <a:endParaRPr lang="en-US" altLang="zh-CN" sz="1600" spc="300" dirty="0">
                  <a:solidFill>
                    <a:schemeClr val="bg1"/>
                  </a:solidFill>
                  <a:ea typeface="造字工房书见体（非商用）" pitchFamily="2" charset="-122"/>
                </a:endParaRPr>
              </a:p>
              <a:p>
                <a:pPr algn="ctr"/>
                <a:r>
                  <a:rPr lang="zh-CN" altLang="zh-CN" sz="1600" spc="300" dirty="0">
                    <a:solidFill>
                      <a:schemeClr val="bg1"/>
                    </a:solidFill>
                    <a:ea typeface="造字工房书见体（非商用）" pitchFamily="2" charset="-122"/>
                  </a:rPr>
                  <a:t>（</a:t>
                </a:r>
                <a:r>
                  <a:rPr lang="en-US" altLang="zh-CN" sz="1600" spc="300" dirty="0">
                    <a:solidFill>
                      <a:schemeClr val="bg1"/>
                    </a:solidFill>
                    <a:ea typeface="造字工房书见体（非商用）" pitchFamily="2" charset="-122"/>
                  </a:rPr>
                  <a:t>25</a:t>
                </a:r>
                <a:r>
                  <a:rPr lang="zh-CN" altLang="zh-CN" sz="1600" spc="300" dirty="0">
                    <a:solidFill>
                      <a:schemeClr val="bg1"/>
                    </a:solidFill>
                    <a:ea typeface="造字工房书见体（非商用）" pitchFamily="2" charset="-122"/>
                  </a:rPr>
                  <a:t>分）</a:t>
                </a:r>
                <a:endParaRPr lang="zh-CN" altLang="en-US" sz="1600" spc="300" dirty="0">
                  <a:solidFill>
                    <a:schemeClr val="bg1"/>
                  </a:solidFill>
                  <a:ea typeface="造字工房书见体（非商用）" pitchFamily="2" charset="-122"/>
                </a:endParaRPr>
              </a:p>
            </p:txBody>
          </p:sp>
        </p:grpSp>
      </p:grpSp>
      <p:sp>
        <p:nvSpPr>
          <p:cNvPr id="150" name="Freeform 12"/>
          <p:cNvSpPr/>
          <p:nvPr/>
        </p:nvSpPr>
        <p:spPr bwMode="auto">
          <a:xfrm>
            <a:off x="10573900" y="3590722"/>
            <a:ext cx="1516051" cy="1321682"/>
          </a:xfrm>
          <a:custGeom>
            <a:avLst/>
            <a:gdLst>
              <a:gd name="T0" fmla="*/ 64 w 148"/>
              <a:gd name="T1" fmla="*/ 121 h 128"/>
              <a:gd name="T2" fmla="*/ 64 w 148"/>
              <a:gd name="T3" fmla="*/ 123 h 128"/>
              <a:gd name="T4" fmla="*/ 74 w 148"/>
              <a:gd name="T5" fmla="*/ 128 h 128"/>
              <a:gd name="T6" fmla="*/ 83 w 148"/>
              <a:gd name="T7" fmla="*/ 123 h 128"/>
              <a:gd name="T8" fmla="*/ 83 w 148"/>
              <a:gd name="T9" fmla="*/ 121 h 128"/>
              <a:gd name="T10" fmla="*/ 93 w 148"/>
              <a:gd name="T11" fmla="*/ 118 h 128"/>
              <a:gd name="T12" fmla="*/ 148 w 148"/>
              <a:gd name="T13" fmla="*/ 123 h 128"/>
              <a:gd name="T14" fmla="*/ 148 w 148"/>
              <a:gd name="T15" fmla="*/ 24 h 128"/>
              <a:gd name="T16" fmla="*/ 139 w 148"/>
              <a:gd name="T17" fmla="*/ 23 h 128"/>
              <a:gd name="T18" fmla="*/ 139 w 148"/>
              <a:gd name="T19" fmla="*/ 109 h 128"/>
              <a:gd name="T20" fmla="*/ 94 w 148"/>
              <a:gd name="T21" fmla="*/ 104 h 128"/>
              <a:gd name="T22" fmla="*/ 77 w 148"/>
              <a:gd name="T23" fmla="*/ 119 h 128"/>
              <a:gd name="T24" fmla="*/ 75 w 148"/>
              <a:gd name="T25" fmla="*/ 118 h 128"/>
              <a:gd name="T26" fmla="*/ 89 w 148"/>
              <a:gd name="T27" fmla="*/ 99 h 128"/>
              <a:gd name="T28" fmla="*/ 131 w 148"/>
              <a:gd name="T29" fmla="*/ 96 h 128"/>
              <a:gd name="T30" fmla="*/ 131 w 148"/>
              <a:gd name="T31" fmla="*/ 0 h 128"/>
              <a:gd name="T32" fmla="*/ 111 w 148"/>
              <a:gd name="T33" fmla="*/ 5 h 128"/>
              <a:gd name="T34" fmla="*/ 111 w 148"/>
              <a:gd name="T35" fmla="*/ 76 h 128"/>
              <a:gd name="T36" fmla="*/ 100 w 148"/>
              <a:gd name="T37" fmla="*/ 70 h 128"/>
              <a:gd name="T38" fmla="*/ 90 w 148"/>
              <a:gd name="T39" fmla="*/ 83 h 128"/>
              <a:gd name="T40" fmla="*/ 90 w 148"/>
              <a:gd name="T41" fmla="*/ 11 h 128"/>
              <a:gd name="T42" fmla="*/ 90 w 148"/>
              <a:gd name="T43" fmla="*/ 12 h 128"/>
              <a:gd name="T44" fmla="*/ 74 w 148"/>
              <a:gd name="T45" fmla="*/ 26 h 128"/>
              <a:gd name="T46" fmla="*/ 57 w 148"/>
              <a:gd name="T47" fmla="*/ 12 h 128"/>
              <a:gd name="T48" fmla="*/ 16 w 148"/>
              <a:gd name="T49" fmla="*/ 0 h 128"/>
              <a:gd name="T50" fmla="*/ 16 w 148"/>
              <a:gd name="T51" fmla="*/ 96 h 128"/>
              <a:gd name="T52" fmla="*/ 57 w 148"/>
              <a:gd name="T53" fmla="*/ 99 h 128"/>
              <a:gd name="T54" fmla="*/ 72 w 148"/>
              <a:gd name="T55" fmla="*/ 118 h 128"/>
              <a:gd name="T56" fmla="*/ 70 w 148"/>
              <a:gd name="T57" fmla="*/ 119 h 128"/>
              <a:gd name="T58" fmla="*/ 53 w 148"/>
              <a:gd name="T59" fmla="*/ 104 h 128"/>
              <a:gd name="T60" fmla="*/ 8 w 148"/>
              <a:gd name="T61" fmla="*/ 109 h 128"/>
              <a:gd name="T62" fmla="*/ 8 w 148"/>
              <a:gd name="T63" fmla="*/ 23 h 128"/>
              <a:gd name="T64" fmla="*/ 0 w 148"/>
              <a:gd name="T65" fmla="*/ 24 h 128"/>
              <a:gd name="T66" fmla="*/ 0 w 148"/>
              <a:gd name="T67" fmla="*/ 123 h 128"/>
              <a:gd name="T68" fmla="*/ 54 w 148"/>
              <a:gd name="T69" fmla="*/ 118 h 128"/>
              <a:gd name="T70" fmla="*/ 64 w 148"/>
              <a:gd name="T71" fmla="*/ 12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 h="128">
                <a:moveTo>
                  <a:pt x="64" y="121"/>
                </a:moveTo>
                <a:cubicBezTo>
                  <a:pt x="64" y="122"/>
                  <a:pt x="64" y="122"/>
                  <a:pt x="64" y="123"/>
                </a:cubicBezTo>
                <a:cubicBezTo>
                  <a:pt x="64" y="126"/>
                  <a:pt x="68" y="128"/>
                  <a:pt x="74" y="128"/>
                </a:cubicBezTo>
                <a:cubicBezTo>
                  <a:pt x="79" y="128"/>
                  <a:pt x="83" y="126"/>
                  <a:pt x="83" y="123"/>
                </a:cubicBezTo>
                <a:cubicBezTo>
                  <a:pt x="83" y="122"/>
                  <a:pt x="83" y="122"/>
                  <a:pt x="83" y="121"/>
                </a:cubicBezTo>
                <a:cubicBezTo>
                  <a:pt x="86" y="120"/>
                  <a:pt x="89" y="118"/>
                  <a:pt x="93" y="118"/>
                </a:cubicBezTo>
                <a:cubicBezTo>
                  <a:pt x="115" y="118"/>
                  <a:pt x="148" y="123"/>
                  <a:pt x="148" y="123"/>
                </a:cubicBezTo>
                <a:cubicBezTo>
                  <a:pt x="148" y="24"/>
                  <a:pt x="148" y="24"/>
                  <a:pt x="148" y="24"/>
                </a:cubicBezTo>
                <a:cubicBezTo>
                  <a:pt x="148" y="24"/>
                  <a:pt x="144" y="23"/>
                  <a:pt x="139" y="23"/>
                </a:cubicBezTo>
                <a:cubicBezTo>
                  <a:pt x="139" y="109"/>
                  <a:pt x="139" y="109"/>
                  <a:pt x="139" y="109"/>
                </a:cubicBezTo>
                <a:cubicBezTo>
                  <a:pt x="139" y="109"/>
                  <a:pt x="113" y="98"/>
                  <a:pt x="94" y="104"/>
                </a:cubicBezTo>
                <a:cubicBezTo>
                  <a:pt x="87" y="106"/>
                  <a:pt x="81" y="114"/>
                  <a:pt x="77" y="119"/>
                </a:cubicBezTo>
                <a:cubicBezTo>
                  <a:pt x="76" y="118"/>
                  <a:pt x="76" y="118"/>
                  <a:pt x="75" y="118"/>
                </a:cubicBezTo>
                <a:cubicBezTo>
                  <a:pt x="78" y="113"/>
                  <a:pt x="83" y="103"/>
                  <a:pt x="89" y="99"/>
                </a:cubicBezTo>
                <a:cubicBezTo>
                  <a:pt x="107" y="91"/>
                  <a:pt x="131" y="96"/>
                  <a:pt x="131" y="96"/>
                </a:cubicBezTo>
                <a:cubicBezTo>
                  <a:pt x="131" y="0"/>
                  <a:pt x="131" y="0"/>
                  <a:pt x="131" y="0"/>
                </a:cubicBezTo>
                <a:cubicBezTo>
                  <a:pt x="131" y="0"/>
                  <a:pt x="122" y="2"/>
                  <a:pt x="111" y="5"/>
                </a:cubicBezTo>
                <a:cubicBezTo>
                  <a:pt x="111" y="76"/>
                  <a:pt x="111" y="76"/>
                  <a:pt x="111" y="76"/>
                </a:cubicBezTo>
                <a:cubicBezTo>
                  <a:pt x="100" y="70"/>
                  <a:pt x="100" y="70"/>
                  <a:pt x="100" y="70"/>
                </a:cubicBezTo>
                <a:cubicBezTo>
                  <a:pt x="90" y="83"/>
                  <a:pt x="90" y="83"/>
                  <a:pt x="90" y="83"/>
                </a:cubicBezTo>
                <a:cubicBezTo>
                  <a:pt x="90" y="11"/>
                  <a:pt x="90" y="11"/>
                  <a:pt x="90" y="11"/>
                </a:cubicBezTo>
                <a:cubicBezTo>
                  <a:pt x="90" y="11"/>
                  <a:pt x="90" y="11"/>
                  <a:pt x="90" y="12"/>
                </a:cubicBezTo>
                <a:cubicBezTo>
                  <a:pt x="81" y="15"/>
                  <a:pt x="74" y="26"/>
                  <a:pt x="74" y="26"/>
                </a:cubicBezTo>
                <a:cubicBezTo>
                  <a:pt x="74" y="26"/>
                  <a:pt x="66" y="15"/>
                  <a:pt x="57" y="12"/>
                </a:cubicBezTo>
                <a:cubicBezTo>
                  <a:pt x="40" y="5"/>
                  <a:pt x="16" y="0"/>
                  <a:pt x="16" y="0"/>
                </a:cubicBezTo>
                <a:cubicBezTo>
                  <a:pt x="16" y="96"/>
                  <a:pt x="16" y="96"/>
                  <a:pt x="16" y="96"/>
                </a:cubicBezTo>
                <a:cubicBezTo>
                  <a:pt x="16" y="96"/>
                  <a:pt x="40" y="91"/>
                  <a:pt x="57" y="99"/>
                </a:cubicBezTo>
                <a:cubicBezTo>
                  <a:pt x="64" y="103"/>
                  <a:pt x="69" y="113"/>
                  <a:pt x="72" y="118"/>
                </a:cubicBezTo>
                <a:cubicBezTo>
                  <a:pt x="71" y="118"/>
                  <a:pt x="71" y="118"/>
                  <a:pt x="70" y="119"/>
                </a:cubicBezTo>
                <a:cubicBezTo>
                  <a:pt x="67" y="114"/>
                  <a:pt x="60" y="106"/>
                  <a:pt x="53" y="104"/>
                </a:cubicBezTo>
                <a:cubicBezTo>
                  <a:pt x="34" y="98"/>
                  <a:pt x="8" y="109"/>
                  <a:pt x="8" y="109"/>
                </a:cubicBezTo>
                <a:cubicBezTo>
                  <a:pt x="8" y="23"/>
                  <a:pt x="8" y="23"/>
                  <a:pt x="8" y="23"/>
                </a:cubicBezTo>
                <a:cubicBezTo>
                  <a:pt x="3" y="23"/>
                  <a:pt x="0" y="24"/>
                  <a:pt x="0" y="24"/>
                </a:cubicBezTo>
                <a:cubicBezTo>
                  <a:pt x="0" y="123"/>
                  <a:pt x="0" y="123"/>
                  <a:pt x="0" y="123"/>
                </a:cubicBezTo>
                <a:cubicBezTo>
                  <a:pt x="0" y="123"/>
                  <a:pt x="32" y="118"/>
                  <a:pt x="54" y="118"/>
                </a:cubicBezTo>
                <a:cubicBezTo>
                  <a:pt x="58" y="118"/>
                  <a:pt x="61" y="120"/>
                  <a:pt x="64" y="121"/>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en-US"/>
          </a:p>
        </p:txBody>
      </p:sp>
      <p:sp>
        <p:nvSpPr>
          <p:cNvPr id="151" name="文本框 150"/>
          <p:cNvSpPr txBox="1"/>
          <p:nvPr/>
        </p:nvSpPr>
        <p:spPr>
          <a:xfrm>
            <a:off x="4533265" y="6858000"/>
            <a:ext cx="8781415" cy="398780"/>
          </a:xfrm>
          <a:prstGeom prst="rect">
            <a:avLst/>
          </a:prstGeom>
          <a:noFill/>
        </p:spPr>
        <p:txBody>
          <a:bodyPr wrap="square" rtlCol="0">
            <a:spAutoFit/>
          </a:bodyPr>
          <a:lstStyle/>
          <a:p>
            <a:r>
              <a:rPr lang="zh-CN" altLang="en-US" sz="2000" spc="600" dirty="0">
                <a:solidFill>
                  <a:schemeClr val="bg1"/>
                </a:solidFill>
                <a:latin typeface="微软雅黑" panose="020B0503020204020204" pitchFamily="34" charset="-122"/>
                <a:ea typeface="微软雅黑" panose="020B0503020204020204" pitchFamily="34" charset="-122"/>
              </a:rPr>
              <a:t>整体指标、受众指标、质量指标、贡献指标、传播效率</a:t>
            </a:r>
            <a:endParaRPr lang="zh-CN" altLang="en-US" sz="2000" spc="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 name="文本框 135"/>
          <p:cNvSpPr txBox="1"/>
          <p:nvPr/>
        </p:nvSpPr>
        <p:spPr>
          <a:xfrm>
            <a:off x="3597288" y="6975883"/>
            <a:ext cx="2530114" cy="1597634"/>
          </a:xfrm>
          <a:custGeom>
            <a:avLst/>
            <a:gdLst/>
            <a:ahLst/>
            <a:cxnLst/>
            <a:rect l="l" t="t" r="r" b="b"/>
            <a:pathLst>
              <a:path w="1465097" h="1037646">
                <a:moveTo>
                  <a:pt x="635717" y="0"/>
                </a:moveTo>
                <a:lnTo>
                  <a:pt x="911475" y="27366"/>
                </a:lnTo>
                <a:cubicBezTo>
                  <a:pt x="910730" y="35917"/>
                  <a:pt x="906959" y="43548"/>
                  <a:pt x="900161" y="50258"/>
                </a:cubicBezTo>
                <a:cubicBezTo>
                  <a:pt x="893364" y="56967"/>
                  <a:pt x="881698" y="61967"/>
                  <a:pt x="865165" y="65256"/>
                </a:cubicBezTo>
                <a:lnTo>
                  <a:pt x="865165" y="238000"/>
                </a:lnTo>
                <a:lnTo>
                  <a:pt x="1084088" y="238000"/>
                </a:lnTo>
                <a:lnTo>
                  <a:pt x="1204074" y="80089"/>
                </a:lnTo>
                <a:cubicBezTo>
                  <a:pt x="1205283" y="80934"/>
                  <a:pt x="1218069" y="91174"/>
                  <a:pt x="1242432" y="110809"/>
                </a:cubicBezTo>
                <a:cubicBezTo>
                  <a:pt x="1266796" y="130443"/>
                  <a:pt x="1295487" y="154398"/>
                  <a:pt x="1328504" y="182674"/>
                </a:cubicBezTo>
                <a:cubicBezTo>
                  <a:pt x="1361522" y="210951"/>
                  <a:pt x="1391616" y="238475"/>
                  <a:pt x="1418787" y="265247"/>
                </a:cubicBezTo>
                <a:cubicBezTo>
                  <a:pt x="1415497" y="276731"/>
                  <a:pt x="1408919" y="285202"/>
                  <a:pt x="1399052" y="290660"/>
                </a:cubicBezTo>
                <a:cubicBezTo>
                  <a:pt x="1389185" y="296118"/>
                  <a:pt x="1376817" y="298826"/>
                  <a:pt x="1361951" y="298782"/>
                </a:cubicBezTo>
                <a:lnTo>
                  <a:pt x="900950" y="298782"/>
                </a:lnTo>
                <a:cubicBezTo>
                  <a:pt x="969583" y="393114"/>
                  <a:pt x="1054398" y="474946"/>
                  <a:pt x="1155395" y="544281"/>
                </a:cubicBezTo>
                <a:cubicBezTo>
                  <a:pt x="1256393" y="613615"/>
                  <a:pt x="1359627" y="666504"/>
                  <a:pt x="1465097" y="702947"/>
                </a:cubicBezTo>
                <a:lnTo>
                  <a:pt x="1460887" y="726102"/>
                </a:lnTo>
                <a:cubicBezTo>
                  <a:pt x="1416462" y="736803"/>
                  <a:pt x="1378484" y="760133"/>
                  <a:pt x="1346952" y="796094"/>
                </a:cubicBezTo>
                <a:cubicBezTo>
                  <a:pt x="1315421" y="832055"/>
                  <a:pt x="1291652" y="879594"/>
                  <a:pt x="1275645" y="938710"/>
                </a:cubicBezTo>
                <a:cubicBezTo>
                  <a:pt x="1184076" y="872051"/>
                  <a:pt x="1104085" y="788025"/>
                  <a:pt x="1035672" y="686633"/>
                </a:cubicBezTo>
                <a:cubicBezTo>
                  <a:pt x="967259" y="585241"/>
                  <a:pt x="910423" y="468588"/>
                  <a:pt x="865165" y="336673"/>
                </a:cubicBezTo>
                <a:lnTo>
                  <a:pt x="865165" y="972390"/>
                </a:lnTo>
                <a:cubicBezTo>
                  <a:pt x="862402" y="983398"/>
                  <a:pt x="841615" y="996642"/>
                  <a:pt x="802804" y="1012122"/>
                </a:cubicBezTo>
                <a:cubicBezTo>
                  <a:pt x="763992" y="1027603"/>
                  <a:pt x="723733" y="1036111"/>
                  <a:pt x="682028" y="1037646"/>
                </a:cubicBezTo>
                <a:lnTo>
                  <a:pt x="635717" y="1037646"/>
                </a:lnTo>
                <a:lnTo>
                  <a:pt x="635717" y="530335"/>
                </a:lnTo>
                <a:cubicBezTo>
                  <a:pt x="557524" y="618921"/>
                  <a:pt x="466570" y="699088"/>
                  <a:pt x="362853" y="770834"/>
                </a:cubicBezTo>
                <a:cubicBezTo>
                  <a:pt x="259137" y="842580"/>
                  <a:pt x="144501" y="904854"/>
                  <a:pt x="18945" y="957655"/>
                </a:cubicBezTo>
                <a:lnTo>
                  <a:pt x="0" y="930290"/>
                </a:lnTo>
                <a:cubicBezTo>
                  <a:pt x="116127" y="848720"/>
                  <a:pt x="218045" y="752941"/>
                  <a:pt x="305754" y="642954"/>
                </a:cubicBezTo>
                <a:cubicBezTo>
                  <a:pt x="393464" y="532966"/>
                  <a:pt x="464859" y="418242"/>
                  <a:pt x="519941" y="298782"/>
                </a:cubicBezTo>
                <a:lnTo>
                  <a:pt x="138931" y="298782"/>
                </a:lnTo>
                <a:lnTo>
                  <a:pt x="122091" y="238000"/>
                </a:lnTo>
                <a:lnTo>
                  <a:pt x="635717" y="238000"/>
                </a:lnTo>
                <a:lnTo>
                  <a:pt x="635717" y="0"/>
                </a:lnTo>
                <a:close/>
              </a:path>
            </a:pathLst>
          </a:custGeom>
          <a:gradFill>
            <a:gsLst>
              <a:gs pos="17000">
                <a:srgbClr val="FFFFFF">
                  <a:alpha val="39000"/>
                </a:srgbClr>
              </a:gs>
              <a:gs pos="84000">
                <a:schemeClr val="tx1"/>
              </a:gs>
            </a:gsLst>
            <a:lin ang="1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grpSp>
        <p:nvGrpSpPr>
          <p:cNvPr id="137" name="组合 136"/>
          <p:cNvGrpSpPr/>
          <p:nvPr/>
        </p:nvGrpSpPr>
        <p:grpSpPr>
          <a:xfrm>
            <a:off x="7224893" y="6528283"/>
            <a:ext cx="1175644" cy="1597634"/>
            <a:chOff x="3367229" y="3092304"/>
            <a:chExt cx="1460624" cy="1984907"/>
          </a:xfrm>
        </p:grpSpPr>
        <p:sp>
          <p:nvSpPr>
            <p:cNvPr id="141" name="文本框 140"/>
            <p:cNvSpPr txBox="1"/>
            <p:nvPr/>
          </p:nvSpPr>
          <p:spPr>
            <a:xfrm>
              <a:off x="3367229" y="3092304"/>
              <a:ext cx="1460624" cy="1984907"/>
            </a:xfrm>
            <a:custGeom>
              <a:avLst/>
              <a:gdLst/>
              <a:ahLst/>
              <a:cxnLst/>
              <a:rect l="l" t="t" r="r" b="b"/>
              <a:pathLst>
                <a:path w="1460624" h="1984907">
                  <a:moveTo>
                    <a:pt x="1094547" y="0"/>
                  </a:moveTo>
                  <a:lnTo>
                    <a:pt x="1315377" y="214712"/>
                  </a:lnTo>
                  <a:cubicBezTo>
                    <a:pt x="1303712" y="224491"/>
                    <a:pt x="1287054" y="229666"/>
                    <a:pt x="1265404" y="230236"/>
                  </a:cubicBezTo>
                  <a:cubicBezTo>
                    <a:pt x="1243755" y="230807"/>
                    <a:pt x="1217642" y="224930"/>
                    <a:pt x="1187065" y="212607"/>
                  </a:cubicBezTo>
                  <a:cubicBezTo>
                    <a:pt x="1137389" y="219975"/>
                    <a:pt x="1083204" y="226816"/>
                    <a:pt x="1024511" y="233132"/>
                  </a:cubicBezTo>
                  <a:cubicBezTo>
                    <a:pt x="965817" y="239448"/>
                    <a:pt x="904194" y="245238"/>
                    <a:pt x="839641" y="250502"/>
                  </a:cubicBezTo>
                  <a:lnTo>
                    <a:pt x="839641" y="629534"/>
                  </a:lnTo>
                  <a:lnTo>
                    <a:pt x="1126087" y="629534"/>
                  </a:lnTo>
                  <a:lnTo>
                    <a:pt x="1245940" y="484156"/>
                  </a:lnTo>
                  <a:cubicBezTo>
                    <a:pt x="1247044" y="484936"/>
                    <a:pt x="1259334" y="494374"/>
                    <a:pt x="1282810" y="512470"/>
                  </a:cubicBezTo>
                  <a:cubicBezTo>
                    <a:pt x="1306285" y="530566"/>
                    <a:pt x="1334321" y="552636"/>
                    <a:pt x="1366919" y="578680"/>
                  </a:cubicBezTo>
                  <a:cubicBezTo>
                    <a:pt x="1399516" y="604724"/>
                    <a:pt x="1430049" y="630058"/>
                    <a:pt x="1458519" y="654682"/>
                  </a:cubicBezTo>
                  <a:cubicBezTo>
                    <a:pt x="1452204" y="677384"/>
                    <a:pt x="1433259" y="688561"/>
                    <a:pt x="1401683" y="688211"/>
                  </a:cubicBezTo>
                  <a:lnTo>
                    <a:pt x="919740" y="688211"/>
                  </a:lnTo>
                  <a:cubicBezTo>
                    <a:pt x="988253" y="745428"/>
                    <a:pt x="1070787" y="793694"/>
                    <a:pt x="1167343" y="833009"/>
                  </a:cubicBezTo>
                  <a:cubicBezTo>
                    <a:pt x="1263899" y="872324"/>
                    <a:pt x="1361659" y="900582"/>
                    <a:pt x="1460624" y="917782"/>
                  </a:cubicBezTo>
                  <a:lnTo>
                    <a:pt x="1458519" y="940949"/>
                  </a:lnTo>
                  <a:cubicBezTo>
                    <a:pt x="1414138" y="952665"/>
                    <a:pt x="1377124" y="977149"/>
                    <a:pt x="1347479" y="1014401"/>
                  </a:cubicBezTo>
                  <a:cubicBezTo>
                    <a:pt x="1317833" y="1051654"/>
                    <a:pt x="1296607" y="1100885"/>
                    <a:pt x="1283802" y="1162095"/>
                  </a:cubicBezTo>
                  <a:cubicBezTo>
                    <a:pt x="1186104" y="1111679"/>
                    <a:pt x="1101772" y="1047178"/>
                    <a:pt x="1030806" y="968593"/>
                  </a:cubicBezTo>
                  <a:cubicBezTo>
                    <a:pt x="959840" y="890007"/>
                    <a:pt x="901740" y="796547"/>
                    <a:pt x="856504" y="688211"/>
                  </a:cubicBezTo>
                  <a:lnTo>
                    <a:pt x="839641" y="688211"/>
                  </a:lnTo>
                  <a:lnTo>
                    <a:pt x="839641" y="1075743"/>
                  </a:lnTo>
                  <a:cubicBezTo>
                    <a:pt x="838152" y="1084826"/>
                    <a:pt x="821156" y="1097199"/>
                    <a:pt x="788653" y="1112864"/>
                  </a:cubicBezTo>
                  <a:cubicBezTo>
                    <a:pt x="756151" y="1128528"/>
                    <a:pt x="710770" y="1137216"/>
                    <a:pt x="652511" y="1138927"/>
                  </a:cubicBezTo>
                  <a:lnTo>
                    <a:pt x="612562" y="1138927"/>
                  </a:lnTo>
                  <a:lnTo>
                    <a:pt x="612562" y="837748"/>
                  </a:lnTo>
                  <a:cubicBezTo>
                    <a:pt x="560740" y="889261"/>
                    <a:pt x="503155" y="936825"/>
                    <a:pt x="439809" y="980440"/>
                  </a:cubicBezTo>
                  <a:cubicBezTo>
                    <a:pt x="376462" y="1024054"/>
                    <a:pt x="308429" y="1064247"/>
                    <a:pt x="235710" y="1101017"/>
                  </a:cubicBezTo>
                  <a:lnTo>
                    <a:pt x="431284" y="1181050"/>
                  </a:lnTo>
                  <a:lnTo>
                    <a:pt x="1016701" y="1181050"/>
                  </a:lnTo>
                  <a:lnTo>
                    <a:pt x="1123985" y="1067318"/>
                  </a:lnTo>
                  <a:lnTo>
                    <a:pt x="1340638" y="1233441"/>
                  </a:lnTo>
                  <a:cubicBezTo>
                    <a:pt x="1335244" y="1239918"/>
                    <a:pt x="1326560" y="1246402"/>
                    <a:pt x="1314588" y="1252892"/>
                  </a:cubicBezTo>
                  <a:cubicBezTo>
                    <a:pt x="1302616" y="1259382"/>
                    <a:pt x="1288143" y="1264821"/>
                    <a:pt x="1271172" y="1269210"/>
                  </a:cubicBezTo>
                  <a:lnTo>
                    <a:pt x="1271172" y="1909126"/>
                  </a:lnTo>
                  <a:cubicBezTo>
                    <a:pt x="1266967" y="1919037"/>
                    <a:pt x="1243837" y="1931316"/>
                    <a:pt x="1201784" y="1945964"/>
                  </a:cubicBezTo>
                  <a:cubicBezTo>
                    <a:pt x="1159730" y="1960611"/>
                    <a:pt x="1117677" y="1968680"/>
                    <a:pt x="1075623" y="1970172"/>
                  </a:cubicBezTo>
                  <a:lnTo>
                    <a:pt x="1035672" y="1970172"/>
                  </a:lnTo>
                  <a:lnTo>
                    <a:pt x="1035672" y="1862815"/>
                  </a:lnTo>
                  <a:lnTo>
                    <a:pt x="418637" y="1862815"/>
                  </a:lnTo>
                  <a:lnTo>
                    <a:pt x="418637" y="1911231"/>
                  </a:lnTo>
                  <a:cubicBezTo>
                    <a:pt x="416578" y="1924431"/>
                    <a:pt x="395990" y="1939605"/>
                    <a:pt x="356872" y="1956752"/>
                  </a:cubicBezTo>
                  <a:cubicBezTo>
                    <a:pt x="317755" y="1973899"/>
                    <a:pt x="272462" y="1983284"/>
                    <a:pt x="220991" y="1984907"/>
                  </a:cubicBezTo>
                  <a:lnTo>
                    <a:pt x="189452" y="1984907"/>
                  </a:lnTo>
                  <a:lnTo>
                    <a:pt x="189452" y="1124184"/>
                  </a:lnTo>
                  <a:cubicBezTo>
                    <a:pt x="161999" y="1136911"/>
                    <a:pt x="133756" y="1149369"/>
                    <a:pt x="104725" y="1161559"/>
                  </a:cubicBezTo>
                  <a:cubicBezTo>
                    <a:pt x="75693" y="1173750"/>
                    <a:pt x="46398" y="1185137"/>
                    <a:pt x="16840" y="1195720"/>
                  </a:cubicBezTo>
                  <a:lnTo>
                    <a:pt x="0" y="1168414"/>
                  </a:lnTo>
                  <a:cubicBezTo>
                    <a:pt x="92177" y="1105229"/>
                    <a:pt x="175645" y="1032040"/>
                    <a:pt x="250404" y="948847"/>
                  </a:cubicBezTo>
                  <a:cubicBezTo>
                    <a:pt x="325163" y="865655"/>
                    <a:pt x="387564" y="778776"/>
                    <a:pt x="437608" y="688211"/>
                  </a:cubicBezTo>
                  <a:lnTo>
                    <a:pt x="86306" y="688211"/>
                  </a:lnTo>
                  <a:lnTo>
                    <a:pt x="69466" y="629534"/>
                  </a:lnTo>
                  <a:lnTo>
                    <a:pt x="612562" y="629534"/>
                  </a:lnTo>
                  <a:lnTo>
                    <a:pt x="612562" y="265242"/>
                  </a:lnTo>
                  <a:cubicBezTo>
                    <a:pt x="528826" y="269410"/>
                    <a:pt x="445023" y="272130"/>
                    <a:pt x="361154" y="273402"/>
                  </a:cubicBezTo>
                  <a:cubicBezTo>
                    <a:pt x="277284" y="274674"/>
                    <a:pt x="196193" y="274762"/>
                    <a:pt x="117881" y="273665"/>
                  </a:cubicBezTo>
                  <a:lnTo>
                    <a:pt x="111566" y="239973"/>
                  </a:lnTo>
                  <a:cubicBezTo>
                    <a:pt x="224903" y="223367"/>
                    <a:pt x="343020" y="201849"/>
                    <a:pt x="465917" y="175419"/>
                  </a:cubicBezTo>
                  <a:cubicBezTo>
                    <a:pt x="588814" y="148989"/>
                    <a:pt x="705417" y="120454"/>
                    <a:pt x="815725" y="89814"/>
                  </a:cubicBezTo>
                  <a:cubicBezTo>
                    <a:pt x="926034" y="59174"/>
                    <a:pt x="1018975" y="29236"/>
                    <a:pt x="1094547" y="0"/>
                  </a:cubicBezTo>
                  <a:close/>
                  <a:moveTo>
                    <a:pt x="418637" y="1239728"/>
                  </a:moveTo>
                  <a:lnTo>
                    <a:pt x="418637" y="1490489"/>
                  </a:lnTo>
                  <a:lnTo>
                    <a:pt x="614665" y="1490489"/>
                  </a:lnTo>
                  <a:lnTo>
                    <a:pt x="614665" y="1239728"/>
                  </a:lnTo>
                  <a:lnTo>
                    <a:pt x="418637" y="1239728"/>
                  </a:lnTo>
                  <a:close/>
                  <a:moveTo>
                    <a:pt x="837539" y="1239728"/>
                  </a:moveTo>
                  <a:lnTo>
                    <a:pt x="837539" y="1490489"/>
                  </a:lnTo>
                  <a:lnTo>
                    <a:pt x="1035672" y="1490489"/>
                  </a:lnTo>
                  <a:lnTo>
                    <a:pt x="1035672" y="1239728"/>
                  </a:lnTo>
                  <a:lnTo>
                    <a:pt x="837539" y="1239728"/>
                  </a:lnTo>
                  <a:close/>
                  <a:moveTo>
                    <a:pt x="418637" y="1549167"/>
                  </a:moveTo>
                  <a:lnTo>
                    <a:pt x="418637" y="1802033"/>
                  </a:lnTo>
                  <a:lnTo>
                    <a:pt x="614665" y="1802033"/>
                  </a:lnTo>
                  <a:lnTo>
                    <a:pt x="614665" y="1549167"/>
                  </a:lnTo>
                  <a:lnTo>
                    <a:pt x="418637" y="1549167"/>
                  </a:lnTo>
                  <a:close/>
                  <a:moveTo>
                    <a:pt x="837539" y="1549167"/>
                  </a:moveTo>
                  <a:lnTo>
                    <a:pt x="837539" y="1802033"/>
                  </a:lnTo>
                  <a:lnTo>
                    <a:pt x="1035672" y="1802033"/>
                  </a:lnTo>
                  <a:lnTo>
                    <a:pt x="1035672" y="1549167"/>
                  </a:lnTo>
                  <a:lnTo>
                    <a:pt x="837539" y="1549167"/>
                  </a:lnTo>
                  <a:close/>
                </a:path>
              </a:pathLst>
            </a:custGeom>
            <a:gradFill>
              <a:gsLst>
                <a:gs pos="17000">
                  <a:srgbClr val="FFFFFF">
                    <a:alpha val="39000"/>
                  </a:srgbClr>
                </a:gs>
                <a:gs pos="84000">
                  <a:schemeClr val="tx1"/>
                </a:gs>
              </a:gsLst>
              <a:lin ang="7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42" name="文本框 141"/>
            <p:cNvSpPr txBox="1"/>
            <p:nvPr/>
          </p:nvSpPr>
          <p:spPr>
            <a:xfrm>
              <a:off x="4263783" y="3351228"/>
              <a:ext cx="387248" cy="343234"/>
            </a:xfrm>
            <a:custGeom>
              <a:avLst/>
              <a:gdLst/>
              <a:ahLst/>
              <a:cxnLst/>
              <a:rect l="l" t="t" r="r" b="b"/>
              <a:pathLst>
                <a:path w="387248" h="343234">
                  <a:moveTo>
                    <a:pt x="113824" y="0"/>
                  </a:moveTo>
                  <a:lnTo>
                    <a:pt x="387248" y="115815"/>
                  </a:lnTo>
                  <a:cubicBezTo>
                    <a:pt x="382073" y="127704"/>
                    <a:pt x="372958" y="137092"/>
                    <a:pt x="359902" y="143979"/>
                  </a:cubicBezTo>
                  <a:cubicBezTo>
                    <a:pt x="346846" y="150867"/>
                    <a:pt x="329323" y="153411"/>
                    <a:pt x="307332" y="151613"/>
                  </a:cubicBezTo>
                  <a:cubicBezTo>
                    <a:pt x="263485" y="188946"/>
                    <a:pt x="217120" y="224304"/>
                    <a:pt x="168237" y="257689"/>
                  </a:cubicBezTo>
                  <a:cubicBezTo>
                    <a:pt x="119354" y="291074"/>
                    <a:pt x="72409" y="319589"/>
                    <a:pt x="27402" y="343234"/>
                  </a:cubicBezTo>
                  <a:lnTo>
                    <a:pt x="0" y="326388"/>
                  </a:lnTo>
                  <a:cubicBezTo>
                    <a:pt x="18180" y="286204"/>
                    <a:pt x="37151" y="237070"/>
                    <a:pt x="56912" y="178987"/>
                  </a:cubicBezTo>
                  <a:cubicBezTo>
                    <a:pt x="76673" y="120904"/>
                    <a:pt x="95643" y="61242"/>
                    <a:pt x="113824" y="0"/>
                  </a:cubicBezTo>
                  <a:close/>
                </a:path>
              </a:pathLst>
            </a:custGeom>
            <a:gradFill>
              <a:gsLst>
                <a:gs pos="17000">
                  <a:srgbClr val="FFFFFF">
                    <a:alpha val="39000"/>
                  </a:srgbClr>
                </a:gs>
                <a:gs pos="84000">
                  <a:schemeClr val="tx1"/>
                </a:gs>
              </a:gsLst>
              <a:lin ang="30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43" name="文本框 142"/>
            <p:cNvSpPr txBox="1"/>
            <p:nvPr/>
          </p:nvSpPr>
          <p:spPr>
            <a:xfrm>
              <a:off x="3602829" y="3385033"/>
              <a:ext cx="298704" cy="311298"/>
            </a:xfrm>
            <a:custGeom>
              <a:avLst/>
              <a:gdLst/>
              <a:ahLst/>
              <a:cxnLst/>
              <a:rect l="l" t="t" r="r" b="b"/>
              <a:pathLst>
                <a:path w="298704" h="311298">
                  <a:moveTo>
                    <a:pt x="21058" y="0"/>
                  </a:moveTo>
                  <a:cubicBezTo>
                    <a:pt x="134452" y="23988"/>
                    <a:pt x="211204" y="57581"/>
                    <a:pt x="251312" y="100778"/>
                  </a:cubicBezTo>
                  <a:cubicBezTo>
                    <a:pt x="291421" y="143975"/>
                    <a:pt x="306071" y="185461"/>
                    <a:pt x="295261" y="225238"/>
                  </a:cubicBezTo>
                  <a:cubicBezTo>
                    <a:pt x="284452" y="265014"/>
                    <a:pt x="259367" y="291765"/>
                    <a:pt x="220007" y="305492"/>
                  </a:cubicBezTo>
                  <a:cubicBezTo>
                    <a:pt x="180647" y="319218"/>
                    <a:pt x="138196" y="308605"/>
                    <a:pt x="92652" y="273653"/>
                  </a:cubicBezTo>
                  <a:cubicBezTo>
                    <a:pt x="90635" y="227255"/>
                    <a:pt x="80458" y="180594"/>
                    <a:pt x="62120" y="133669"/>
                  </a:cubicBezTo>
                  <a:cubicBezTo>
                    <a:pt x="43783" y="86744"/>
                    <a:pt x="23076" y="46398"/>
                    <a:pt x="0" y="12630"/>
                  </a:cubicBezTo>
                  <a:lnTo>
                    <a:pt x="21058" y="0"/>
                  </a:lnTo>
                  <a:close/>
                </a:path>
              </a:pathLst>
            </a:custGeom>
            <a:gradFill>
              <a:gsLst>
                <a:gs pos="17000">
                  <a:srgbClr val="FFFFFF">
                    <a:alpha val="39000"/>
                  </a:srgbClr>
                </a:gs>
                <a:gs pos="84000">
                  <a:schemeClr val="tx1"/>
                </a:gs>
              </a:gsLst>
              <a:lin ang="30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grpSp>
      <p:sp>
        <p:nvSpPr>
          <p:cNvPr id="46" name="任意多边形: 形状 45"/>
          <p:cNvSpPr/>
          <p:nvPr/>
        </p:nvSpPr>
        <p:spPr>
          <a:xfrm>
            <a:off x="15600060" y="4686358"/>
            <a:ext cx="2096175" cy="3778366"/>
          </a:xfrm>
          <a:custGeom>
            <a:avLst/>
            <a:gdLst>
              <a:gd name="connsiteX0" fmla="*/ 2265637 w 3331063"/>
              <a:gd name="connsiteY0" fmla="*/ 0 h 6004258"/>
              <a:gd name="connsiteX1" fmla="*/ 3331063 w 3331063"/>
              <a:gd name="connsiteY1" fmla="*/ 96952 h 6004258"/>
              <a:gd name="connsiteX2" fmla="*/ 3270891 w 3331063"/>
              <a:gd name="connsiteY2" fmla="*/ 219803 h 6004258"/>
              <a:gd name="connsiteX3" fmla="*/ 3100007 w 3331063"/>
              <a:gd name="connsiteY3" fmla="*/ 279194 h 6004258"/>
              <a:gd name="connsiteX4" fmla="*/ 3084765 w 3331063"/>
              <a:gd name="connsiteY4" fmla="*/ 975572 h 6004258"/>
              <a:gd name="connsiteX5" fmla="*/ 3073832 w 3331063"/>
              <a:gd name="connsiteY5" fmla="*/ 1317143 h 6004258"/>
              <a:gd name="connsiteX6" fmla="*/ 3067640 w 3331063"/>
              <a:gd name="connsiteY6" fmla="*/ 1427933 h 6004258"/>
              <a:gd name="connsiteX7" fmla="*/ 3060653 w 3331063"/>
              <a:gd name="connsiteY7" fmla="*/ 1498334 h 6004258"/>
              <a:gd name="connsiteX8" fmla="*/ 3030792 w 3331063"/>
              <a:gd name="connsiteY8" fmla="*/ 1931690 h 6004258"/>
              <a:gd name="connsiteX9" fmla="*/ 3025301 w 3331063"/>
              <a:gd name="connsiteY9" fmla="*/ 2091988 h 6004258"/>
              <a:gd name="connsiteX10" fmla="*/ 3010686 w 3331063"/>
              <a:gd name="connsiteY10" fmla="*/ 2254390 h 6004258"/>
              <a:gd name="connsiteX11" fmla="*/ 2742724 w 3331063"/>
              <a:gd name="connsiteY11" fmla="*/ 3450277 h 6004258"/>
              <a:gd name="connsiteX12" fmla="*/ 1859150 w 3331063"/>
              <a:gd name="connsiteY12" fmla="*/ 4857058 h 6004258"/>
              <a:gd name="connsiteX13" fmla="*/ 64182 w 3331063"/>
              <a:gd name="connsiteY13" fmla="*/ 6004258 h 6004258"/>
              <a:gd name="connsiteX14" fmla="*/ 0 w 3331063"/>
              <a:gd name="connsiteY14" fmla="*/ 5914404 h 6004258"/>
              <a:gd name="connsiteX15" fmla="*/ 1335233 w 3331063"/>
              <a:gd name="connsiteY15" fmla="*/ 4694939 h 6004258"/>
              <a:gd name="connsiteX16" fmla="*/ 2004392 w 3331063"/>
              <a:gd name="connsiteY16" fmla="*/ 3334274 h 6004258"/>
              <a:gd name="connsiteX17" fmla="*/ 2239964 w 3331063"/>
              <a:gd name="connsiteY17" fmla="*/ 1832407 h 6004258"/>
              <a:gd name="connsiteX18" fmla="*/ 2230218 w 3331063"/>
              <a:gd name="connsiteY18" fmla="*/ 1832407 h 6004258"/>
              <a:gd name="connsiteX19" fmla="*/ 2233342 w 3331063"/>
              <a:gd name="connsiteY19" fmla="*/ 1809205 h 6004258"/>
              <a:gd name="connsiteX20" fmla="*/ 2238640 w 3331063"/>
              <a:gd name="connsiteY20" fmla="*/ 1667971 h 6004258"/>
              <a:gd name="connsiteX21" fmla="*/ 2238265 w 3331063"/>
              <a:gd name="connsiteY21" fmla="*/ 1652696 h 6004258"/>
              <a:gd name="connsiteX22" fmla="*/ 2246380 w 3331063"/>
              <a:gd name="connsiteY22" fmla="*/ 1652696 h 6004258"/>
              <a:gd name="connsiteX23" fmla="*/ 2265637 w 3331063"/>
              <a:gd name="connsiteY23" fmla="*/ 844401 h 6004258"/>
              <a:gd name="connsiteX24" fmla="*/ 2265637 w 3331063"/>
              <a:gd name="connsiteY24" fmla="*/ 0 h 6004258"/>
              <a:gd name="connsiteX0-1" fmla="*/ 2265637 w 3331063"/>
              <a:gd name="connsiteY0-2" fmla="*/ 0 h 6004258"/>
              <a:gd name="connsiteX1-3" fmla="*/ 3331063 w 3331063"/>
              <a:gd name="connsiteY1-4" fmla="*/ 96952 h 6004258"/>
              <a:gd name="connsiteX2-5" fmla="*/ 3270891 w 3331063"/>
              <a:gd name="connsiteY2-6" fmla="*/ 219803 h 6004258"/>
              <a:gd name="connsiteX3-7" fmla="*/ 3100007 w 3331063"/>
              <a:gd name="connsiteY3-8" fmla="*/ 279194 h 6004258"/>
              <a:gd name="connsiteX4-9" fmla="*/ 3084765 w 3331063"/>
              <a:gd name="connsiteY4-10" fmla="*/ 975572 h 6004258"/>
              <a:gd name="connsiteX5-11" fmla="*/ 3073832 w 3331063"/>
              <a:gd name="connsiteY5-12" fmla="*/ 1317143 h 6004258"/>
              <a:gd name="connsiteX6-13" fmla="*/ 3067640 w 3331063"/>
              <a:gd name="connsiteY6-14" fmla="*/ 1427933 h 6004258"/>
              <a:gd name="connsiteX7-15" fmla="*/ 3060653 w 3331063"/>
              <a:gd name="connsiteY7-16" fmla="*/ 1498334 h 6004258"/>
              <a:gd name="connsiteX8-17" fmla="*/ 3030792 w 3331063"/>
              <a:gd name="connsiteY8-18" fmla="*/ 1931690 h 6004258"/>
              <a:gd name="connsiteX9-19" fmla="*/ 3025301 w 3331063"/>
              <a:gd name="connsiteY9-20" fmla="*/ 2091988 h 6004258"/>
              <a:gd name="connsiteX10-21" fmla="*/ 3010686 w 3331063"/>
              <a:gd name="connsiteY10-22" fmla="*/ 2254390 h 6004258"/>
              <a:gd name="connsiteX11-23" fmla="*/ 2742724 w 3331063"/>
              <a:gd name="connsiteY11-24" fmla="*/ 3450277 h 6004258"/>
              <a:gd name="connsiteX12-25" fmla="*/ 1859150 w 3331063"/>
              <a:gd name="connsiteY12-26" fmla="*/ 4857058 h 6004258"/>
              <a:gd name="connsiteX13-27" fmla="*/ 64182 w 3331063"/>
              <a:gd name="connsiteY13-28" fmla="*/ 6004258 h 6004258"/>
              <a:gd name="connsiteX14-29" fmla="*/ 0 w 3331063"/>
              <a:gd name="connsiteY14-30" fmla="*/ 5914404 h 6004258"/>
              <a:gd name="connsiteX15-31" fmla="*/ 1335233 w 3331063"/>
              <a:gd name="connsiteY15-32" fmla="*/ 4694939 h 6004258"/>
              <a:gd name="connsiteX16-33" fmla="*/ 2004392 w 3331063"/>
              <a:gd name="connsiteY16-34" fmla="*/ 3334274 h 6004258"/>
              <a:gd name="connsiteX17-35" fmla="*/ 2239964 w 3331063"/>
              <a:gd name="connsiteY17-36" fmla="*/ 1832407 h 6004258"/>
              <a:gd name="connsiteX18-37" fmla="*/ 2230218 w 3331063"/>
              <a:gd name="connsiteY18-38" fmla="*/ 1832407 h 6004258"/>
              <a:gd name="connsiteX19-39" fmla="*/ 2238640 w 3331063"/>
              <a:gd name="connsiteY19-40" fmla="*/ 1667971 h 6004258"/>
              <a:gd name="connsiteX20-41" fmla="*/ 2238265 w 3331063"/>
              <a:gd name="connsiteY20-42" fmla="*/ 1652696 h 6004258"/>
              <a:gd name="connsiteX21-43" fmla="*/ 2246380 w 3331063"/>
              <a:gd name="connsiteY21-44" fmla="*/ 1652696 h 6004258"/>
              <a:gd name="connsiteX22-45" fmla="*/ 2265637 w 3331063"/>
              <a:gd name="connsiteY22-46" fmla="*/ 844401 h 6004258"/>
              <a:gd name="connsiteX23-47" fmla="*/ 2265637 w 3331063"/>
              <a:gd name="connsiteY23-48" fmla="*/ 0 h 6004258"/>
              <a:gd name="connsiteX0-49" fmla="*/ 2265637 w 3331063"/>
              <a:gd name="connsiteY0-50" fmla="*/ 0 h 6004258"/>
              <a:gd name="connsiteX1-51" fmla="*/ 3331063 w 3331063"/>
              <a:gd name="connsiteY1-52" fmla="*/ 96952 h 6004258"/>
              <a:gd name="connsiteX2-53" fmla="*/ 3270891 w 3331063"/>
              <a:gd name="connsiteY2-54" fmla="*/ 219803 h 6004258"/>
              <a:gd name="connsiteX3-55" fmla="*/ 3100007 w 3331063"/>
              <a:gd name="connsiteY3-56" fmla="*/ 279194 h 6004258"/>
              <a:gd name="connsiteX4-57" fmla="*/ 3084765 w 3331063"/>
              <a:gd name="connsiteY4-58" fmla="*/ 975572 h 6004258"/>
              <a:gd name="connsiteX5-59" fmla="*/ 3073832 w 3331063"/>
              <a:gd name="connsiteY5-60" fmla="*/ 1317143 h 6004258"/>
              <a:gd name="connsiteX6-61" fmla="*/ 3067640 w 3331063"/>
              <a:gd name="connsiteY6-62" fmla="*/ 1427933 h 6004258"/>
              <a:gd name="connsiteX7-63" fmla="*/ 3060653 w 3331063"/>
              <a:gd name="connsiteY7-64" fmla="*/ 1498334 h 6004258"/>
              <a:gd name="connsiteX8-65" fmla="*/ 3030792 w 3331063"/>
              <a:gd name="connsiteY8-66" fmla="*/ 1931690 h 6004258"/>
              <a:gd name="connsiteX9-67" fmla="*/ 3025301 w 3331063"/>
              <a:gd name="connsiteY9-68" fmla="*/ 2091988 h 6004258"/>
              <a:gd name="connsiteX10-69" fmla="*/ 3010686 w 3331063"/>
              <a:gd name="connsiteY10-70" fmla="*/ 2254390 h 6004258"/>
              <a:gd name="connsiteX11-71" fmla="*/ 2742724 w 3331063"/>
              <a:gd name="connsiteY11-72" fmla="*/ 3450277 h 6004258"/>
              <a:gd name="connsiteX12-73" fmla="*/ 1859150 w 3331063"/>
              <a:gd name="connsiteY12-74" fmla="*/ 4857058 h 6004258"/>
              <a:gd name="connsiteX13-75" fmla="*/ 64182 w 3331063"/>
              <a:gd name="connsiteY13-76" fmla="*/ 6004258 h 6004258"/>
              <a:gd name="connsiteX14-77" fmla="*/ 0 w 3331063"/>
              <a:gd name="connsiteY14-78" fmla="*/ 5914404 h 6004258"/>
              <a:gd name="connsiteX15-79" fmla="*/ 1335233 w 3331063"/>
              <a:gd name="connsiteY15-80" fmla="*/ 4694939 h 6004258"/>
              <a:gd name="connsiteX16-81" fmla="*/ 2004392 w 3331063"/>
              <a:gd name="connsiteY16-82" fmla="*/ 3334274 h 6004258"/>
              <a:gd name="connsiteX17-83" fmla="*/ 2239964 w 3331063"/>
              <a:gd name="connsiteY17-84" fmla="*/ 1832407 h 6004258"/>
              <a:gd name="connsiteX18-85" fmla="*/ 2238640 w 3331063"/>
              <a:gd name="connsiteY18-86" fmla="*/ 1667971 h 6004258"/>
              <a:gd name="connsiteX19-87" fmla="*/ 2238265 w 3331063"/>
              <a:gd name="connsiteY19-88" fmla="*/ 1652696 h 6004258"/>
              <a:gd name="connsiteX20-89" fmla="*/ 2246380 w 3331063"/>
              <a:gd name="connsiteY20-90" fmla="*/ 1652696 h 6004258"/>
              <a:gd name="connsiteX21-91" fmla="*/ 2265637 w 3331063"/>
              <a:gd name="connsiteY21-92" fmla="*/ 844401 h 6004258"/>
              <a:gd name="connsiteX22-93" fmla="*/ 2265637 w 3331063"/>
              <a:gd name="connsiteY22-94" fmla="*/ 0 h 6004258"/>
              <a:gd name="connsiteX0-95" fmla="*/ 2265637 w 3331063"/>
              <a:gd name="connsiteY0-96" fmla="*/ 0 h 6004258"/>
              <a:gd name="connsiteX1-97" fmla="*/ 3331063 w 3331063"/>
              <a:gd name="connsiteY1-98" fmla="*/ 96952 h 6004258"/>
              <a:gd name="connsiteX2-99" fmla="*/ 3270891 w 3331063"/>
              <a:gd name="connsiteY2-100" fmla="*/ 219803 h 6004258"/>
              <a:gd name="connsiteX3-101" fmla="*/ 3100007 w 3331063"/>
              <a:gd name="connsiteY3-102" fmla="*/ 279194 h 6004258"/>
              <a:gd name="connsiteX4-103" fmla="*/ 3084765 w 3331063"/>
              <a:gd name="connsiteY4-104" fmla="*/ 975572 h 6004258"/>
              <a:gd name="connsiteX5-105" fmla="*/ 3073832 w 3331063"/>
              <a:gd name="connsiteY5-106" fmla="*/ 1317143 h 6004258"/>
              <a:gd name="connsiteX6-107" fmla="*/ 3067640 w 3331063"/>
              <a:gd name="connsiteY6-108" fmla="*/ 1427933 h 6004258"/>
              <a:gd name="connsiteX7-109" fmla="*/ 3060653 w 3331063"/>
              <a:gd name="connsiteY7-110" fmla="*/ 1498334 h 6004258"/>
              <a:gd name="connsiteX8-111" fmla="*/ 3030792 w 3331063"/>
              <a:gd name="connsiteY8-112" fmla="*/ 1931690 h 6004258"/>
              <a:gd name="connsiteX9-113" fmla="*/ 3025301 w 3331063"/>
              <a:gd name="connsiteY9-114" fmla="*/ 2091988 h 6004258"/>
              <a:gd name="connsiteX10-115" fmla="*/ 3010686 w 3331063"/>
              <a:gd name="connsiteY10-116" fmla="*/ 2254390 h 6004258"/>
              <a:gd name="connsiteX11-117" fmla="*/ 2742724 w 3331063"/>
              <a:gd name="connsiteY11-118" fmla="*/ 3450277 h 6004258"/>
              <a:gd name="connsiteX12-119" fmla="*/ 1859150 w 3331063"/>
              <a:gd name="connsiteY12-120" fmla="*/ 4857058 h 6004258"/>
              <a:gd name="connsiteX13-121" fmla="*/ 64182 w 3331063"/>
              <a:gd name="connsiteY13-122" fmla="*/ 6004258 h 6004258"/>
              <a:gd name="connsiteX14-123" fmla="*/ 0 w 3331063"/>
              <a:gd name="connsiteY14-124" fmla="*/ 5914404 h 6004258"/>
              <a:gd name="connsiteX15-125" fmla="*/ 1335233 w 3331063"/>
              <a:gd name="connsiteY15-126" fmla="*/ 4694939 h 6004258"/>
              <a:gd name="connsiteX16-127" fmla="*/ 2004392 w 3331063"/>
              <a:gd name="connsiteY16-128" fmla="*/ 3334274 h 6004258"/>
              <a:gd name="connsiteX17-129" fmla="*/ 2239964 w 3331063"/>
              <a:gd name="connsiteY17-130" fmla="*/ 1832407 h 6004258"/>
              <a:gd name="connsiteX18-131" fmla="*/ 2238265 w 3331063"/>
              <a:gd name="connsiteY18-132" fmla="*/ 1652696 h 6004258"/>
              <a:gd name="connsiteX19-133" fmla="*/ 2246380 w 3331063"/>
              <a:gd name="connsiteY19-134" fmla="*/ 1652696 h 6004258"/>
              <a:gd name="connsiteX20-135" fmla="*/ 2265637 w 3331063"/>
              <a:gd name="connsiteY20-136" fmla="*/ 844401 h 6004258"/>
              <a:gd name="connsiteX21-137" fmla="*/ 2265637 w 3331063"/>
              <a:gd name="connsiteY21-138" fmla="*/ 0 h 6004258"/>
              <a:gd name="connsiteX0-139" fmla="*/ 2265637 w 3331063"/>
              <a:gd name="connsiteY0-140" fmla="*/ 0 h 6004258"/>
              <a:gd name="connsiteX1-141" fmla="*/ 3331063 w 3331063"/>
              <a:gd name="connsiteY1-142" fmla="*/ 96952 h 6004258"/>
              <a:gd name="connsiteX2-143" fmla="*/ 3270891 w 3331063"/>
              <a:gd name="connsiteY2-144" fmla="*/ 219803 h 6004258"/>
              <a:gd name="connsiteX3-145" fmla="*/ 3100007 w 3331063"/>
              <a:gd name="connsiteY3-146" fmla="*/ 279194 h 6004258"/>
              <a:gd name="connsiteX4-147" fmla="*/ 3084765 w 3331063"/>
              <a:gd name="connsiteY4-148" fmla="*/ 975572 h 6004258"/>
              <a:gd name="connsiteX5-149" fmla="*/ 3073832 w 3331063"/>
              <a:gd name="connsiteY5-150" fmla="*/ 1317143 h 6004258"/>
              <a:gd name="connsiteX6-151" fmla="*/ 3067640 w 3331063"/>
              <a:gd name="connsiteY6-152" fmla="*/ 1427933 h 6004258"/>
              <a:gd name="connsiteX7-153" fmla="*/ 3060653 w 3331063"/>
              <a:gd name="connsiteY7-154" fmla="*/ 1498334 h 6004258"/>
              <a:gd name="connsiteX8-155" fmla="*/ 3030792 w 3331063"/>
              <a:gd name="connsiteY8-156" fmla="*/ 1931690 h 6004258"/>
              <a:gd name="connsiteX9-157" fmla="*/ 3025301 w 3331063"/>
              <a:gd name="connsiteY9-158" fmla="*/ 2091988 h 6004258"/>
              <a:gd name="connsiteX10-159" fmla="*/ 3010686 w 3331063"/>
              <a:gd name="connsiteY10-160" fmla="*/ 2254390 h 6004258"/>
              <a:gd name="connsiteX11-161" fmla="*/ 2742724 w 3331063"/>
              <a:gd name="connsiteY11-162" fmla="*/ 3450277 h 6004258"/>
              <a:gd name="connsiteX12-163" fmla="*/ 1859150 w 3331063"/>
              <a:gd name="connsiteY12-164" fmla="*/ 4857058 h 6004258"/>
              <a:gd name="connsiteX13-165" fmla="*/ 64182 w 3331063"/>
              <a:gd name="connsiteY13-166" fmla="*/ 6004258 h 6004258"/>
              <a:gd name="connsiteX14-167" fmla="*/ 0 w 3331063"/>
              <a:gd name="connsiteY14-168" fmla="*/ 5914404 h 6004258"/>
              <a:gd name="connsiteX15-169" fmla="*/ 1335233 w 3331063"/>
              <a:gd name="connsiteY15-170" fmla="*/ 4694939 h 6004258"/>
              <a:gd name="connsiteX16-171" fmla="*/ 2004392 w 3331063"/>
              <a:gd name="connsiteY16-172" fmla="*/ 3334274 h 6004258"/>
              <a:gd name="connsiteX17-173" fmla="*/ 2239964 w 3331063"/>
              <a:gd name="connsiteY17-174" fmla="*/ 1832407 h 6004258"/>
              <a:gd name="connsiteX18-175" fmla="*/ 2238265 w 3331063"/>
              <a:gd name="connsiteY18-176" fmla="*/ 1652696 h 6004258"/>
              <a:gd name="connsiteX19-177" fmla="*/ 2265637 w 3331063"/>
              <a:gd name="connsiteY19-178" fmla="*/ 844401 h 6004258"/>
              <a:gd name="connsiteX20-179" fmla="*/ 2265637 w 3331063"/>
              <a:gd name="connsiteY20-180" fmla="*/ 0 h 6004258"/>
              <a:gd name="connsiteX0-181" fmla="*/ 2265637 w 3331063"/>
              <a:gd name="connsiteY0-182" fmla="*/ 0 h 6004258"/>
              <a:gd name="connsiteX1-183" fmla="*/ 3331063 w 3331063"/>
              <a:gd name="connsiteY1-184" fmla="*/ 96952 h 6004258"/>
              <a:gd name="connsiteX2-185" fmla="*/ 3270891 w 3331063"/>
              <a:gd name="connsiteY2-186" fmla="*/ 219803 h 6004258"/>
              <a:gd name="connsiteX3-187" fmla="*/ 3100007 w 3331063"/>
              <a:gd name="connsiteY3-188" fmla="*/ 279194 h 6004258"/>
              <a:gd name="connsiteX4-189" fmla="*/ 3084765 w 3331063"/>
              <a:gd name="connsiteY4-190" fmla="*/ 975572 h 6004258"/>
              <a:gd name="connsiteX5-191" fmla="*/ 3073832 w 3331063"/>
              <a:gd name="connsiteY5-192" fmla="*/ 1317143 h 6004258"/>
              <a:gd name="connsiteX6-193" fmla="*/ 3067640 w 3331063"/>
              <a:gd name="connsiteY6-194" fmla="*/ 1427933 h 6004258"/>
              <a:gd name="connsiteX7-195" fmla="*/ 3060653 w 3331063"/>
              <a:gd name="connsiteY7-196" fmla="*/ 1498334 h 6004258"/>
              <a:gd name="connsiteX8-197" fmla="*/ 3030792 w 3331063"/>
              <a:gd name="connsiteY8-198" fmla="*/ 1931690 h 6004258"/>
              <a:gd name="connsiteX9-199" fmla="*/ 3025301 w 3331063"/>
              <a:gd name="connsiteY9-200" fmla="*/ 2091988 h 6004258"/>
              <a:gd name="connsiteX10-201" fmla="*/ 3010686 w 3331063"/>
              <a:gd name="connsiteY10-202" fmla="*/ 2254390 h 6004258"/>
              <a:gd name="connsiteX11-203" fmla="*/ 2742724 w 3331063"/>
              <a:gd name="connsiteY11-204" fmla="*/ 3450277 h 6004258"/>
              <a:gd name="connsiteX12-205" fmla="*/ 1859150 w 3331063"/>
              <a:gd name="connsiteY12-206" fmla="*/ 4857058 h 6004258"/>
              <a:gd name="connsiteX13-207" fmla="*/ 64182 w 3331063"/>
              <a:gd name="connsiteY13-208" fmla="*/ 6004258 h 6004258"/>
              <a:gd name="connsiteX14-209" fmla="*/ 0 w 3331063"/>
              <a:gd name="connsiteY14-210" fmla="*/ 5914404 h 6004258"/>
              <a:gd name="connsiteX15-211" fmla="*/ 1335233 w 3331063"/>
              <a:gd name="connsiteY15-212" fmla="*/ 4694939 h 6004258"/>
              <a:gd name="connsiteX16-213" fmla="*/ 2004392 w 3331063"/>
              <a:gd name="connsiteY16-214" fmla="*/ 3334274 h 6004258"/>
              <a:gd name="connsiteX17-215" fmla="*/ 2239964 w 3331063"/>
              <a:gd name="connsiteY17-216" fmla="*/ 1832407 h 6004258"/>
              <a:gd name="connsiteX18-217" fmla="*/ 2265637 w 3331063"/>
              <a:gd name="connsiteY18-218" fmla="*/ 844401 h 6004258"/>
              <a:gd name="connsiteX19-219" fmla="*/ 2265637 w 3331063"/>
              <a:gd name="connsiteY19-220" fmla="*/ 0 h 6004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3331063" h="6004258">
                <a:moveTo>
                  <a:pt x="2265637" y="0"/>
                </a:moveTo>
                <a:lnTo>
                  <a:pt x="3331063" y="96952"/>
                </a:lnTo>
                <a:cubicBezTo>
                  <a:pt x="3325847" y="148886"/>
                  <a:pt x="3305790" y="189837"/>
                  <a:pt x="3270891" y="219803"/>
                </a:cubicBezTo>
                <a:cubicBezTo>
                  <a:pt x="3235992" y="249769"/>
                  <a:pt x="3179031" y="269566"/>
                  <a:pt x="3100007" y="279194"/>
                </a:cubicBezTo>
                <a:cubicBezTo>
                  <a:pt x="3094525" y="513727"/>
                  <a:pt x="3089445" y="745854"/>
                  <a:pt x="3084765" y="975572"/>
                </a:cubicBezTo>
                <a:cubicBezTo>
                  <a:pt x="3082423" y="1090433"/>
                  <a:pt x="3078779" y="1204289"/>
                  <a:pt x="3073832" y="1317143"/>
                </a:cubicBezTo>
                <a:lnTo>
                  <a:pt x="3067640" y="1427933"/>
                </a:lnTo>
                <a:lnTo>
                  <a:pt x="3060653" y="1498334"/>
                </a:lnTo>
                <a:cubicBezTo>
                  <a:pt x="3045460" y="1661777"/>
                  <a:pt x="3036459" y="1802776"/>
                  <a:pt x="3030792" y="1931690"/>
                </a:cubicBezTo>
                <a:lnTo>
                  <a:pt x="3025301" y="2091988"/>
                </a:lnTo>
                <a:lnTo>
                  <a:pt x="3010686" y="2254390"/>
                </a:lnTo>
                <a:cubicBezTo>
                  <a:pt x="2959874" y="2670535"/>
                  <a:pt x="2870553" y="3069164"/>
                  <a:pt x="2742724" y="3450277"/>
                </a:cubicBezTo>
                <a:cubicBezTo>
                  <a:pt x="2572285" y="3958427"/>
                  <a:pt x="2277760" y="4427355"/>
                  <a:pt x="1859150" y="4857058"/>
                </a:cubicBezTo>
                <a:cubicBezTo>
                  <a:pt x="1440537" y="5286763"/>
                  <a:pt x="842215" y="5669163"/>
                  <a:pt x="64182" y="6004258"/>
                </a:cubicBezTo>
                <a:lnTo>
                  <a:pt x="0" y="5914404"/>
                </a:lnTo>
                <a:cubicBezTo>
                  <a:pt x="575463" y="5531449"/>
                  <a:pt x="1020539" y="5124962"/>
                  <a:pt x="1335233" y="4694939"/>
                </a:cubicBezTo>
                <a:cubicBezTo>
                  <a:pt x="1649921" y="4264916"/>
                  <a:pt x="1872974" y="3811361"/>
                  <a:pt x="2004392" y="3334274"/>
                </a:cubicBezTo>
                <a:cubicBezTo>
                  <a:pt x="2135804" y="2857184"/>
                  <a:pt x="2214328" y="2356562"/>
                  <a:pt x="2239964" y="1832407"/>
                </a:cubicBezTo>
                <a:cubicBezTo>
                  <a:pt x="2283505" y="1417428"/>
                  <a:pt x="2261358" y="1149802"/>
                  <a:pt x="2265637" y="844401"/>
                </a:cubicBezTo>
                <a:cubicBezTo>
                  <a:pt x="2266439" y="568749"/>
                  <a:pt x="2266439" y="287283"/>
                  <a:pt x="2265637" y="0"/>
                </a:cubicBez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p>
            <a:pPr algn="ctr" hangingPunct="0"/>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7" name="组合 106"/>
          <p:cNvGrpSpPr/>
          <p:nvPr/>
        </p:nvGrpSpPr>
        <p:grpSpPr>
          <a:xfrm>
            <a:off x="16311641" y="-108914"/>
            <a:ext cx="1567363" cy="1854322"/>
            <a:chOff x="10355524" y="3090449"/>
            <a:chExt cx="1408261" cy="1988986"/>
          </a:xfrm>
        </p:grpSpPr>
        <p:sp>
          <p:nvSpPr>
            <p:cNvPr id="108" name="文本框 107"/>
            <p:cNvSpPr txBox="1"/>
            <p:nvPr/>
          </p:nvSpPr>
          <p:spPr>
            <a:xfrm>
              <a:off x="10797579" y="3090449"/>
              <a:ext cx="405323" cy="388140"/>
            </a:xfrm>
            <a:custGeom>
              <a:avLst/>
              <a:gdLst/>
              <a:ahLst/>
              <a:cxnLst/>
              <a:rect l="l" t="t" r="r" b="b"/>
              <a:pathLst>
                <a:path w="405323" h="388140">
                  <a:moveTo>
                    <a:pt x="14736" y="0"/>
                  </a:moveTo>
                  <a:cubicBezTo>
                    <a:pt x="162153" y="17913"/>
                    <a:pt x="265299" y="52593"/>
                    <a:pt x="324174" y="104038"/>
                  </a:cubicBezTo>
                  <a:cubicBezTo>
                    <a:pt x="383049" y="155484"/>
                    <a:pt x="409888" y="207786"/>
                    <a:pt x="404691" y="260946"/>
                  </a:cubicBezTo>
                  <a:cubicBezTo>
                    <a:pt x="399494" y="314105"/>
                    <a:pt x="374497" y="352212"/>
                    <a:pt x="329700" y="375265"/>
                  </a:cubicBezTo>
                  <a:cubicBezTo>
                    <a:pt x="284902" y="398319"/>
                    <a:pt x="232540" y="390411"/>
                    <a:pt x="172612" y="351539"/>
                  </a:cubicBezTo>
                  <a:cubicBezTo>
                    <a:pt x="162920" y="289134"/>
                    <a:pt x="141783" y="227650"/>
                    <a:pt x="109198" y="167087"/>
                  </a:cubicBezTo>
                  <a:cubicBezTo>
                    <a:pt x="76614" y="106523"/>
                    <a:pt x="40215" y="55038"/>
                    <a:pt x="0" y="12630"/>
                  </a:cubicBezTo>
                  <a:lnTo>
                    <a:pt x="14736"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6600" dirty="0">
                <a:solidFill>
                  <a:schemeClr val="bg1"/>
                </a:solidFill>
                <a:latin typeface="思源宋体 SC-Bold"/>
                <a:ea typeface="思源宋体" panose="02020700000000000000" pitchFamily="18" charset="-122"/>
              </a:endParaRPr>
            </a:p>
          </p:txBody>
        </p:sp>
        <p:sp>
          <p:nvSpPr>
            <p:cNvPr id="109" name="文本框 108"/>
            <p:cNvSpPr txBox="1"/>
            <p:nvPr/>
          </p:nvSpPr>
          <p:spPr>
            <a:xfrm>
              <a:off x="10355524" y="3322002"/>
              <a:ext cx="1408261" cy="237606"/>
            </a:xfrm>
            <a:custGeom>
              <a:avLst/>
              <a:gdLst/>
              <a:ahLst/>
              <a:cxnLst/>
              <a:rect l="l" t="t" r="r" b="b"/>
              <a:pathLst>
                <a:path w="1408261" h="237606">
                  <a:moveTo>
                    <a:pt x="1172499" y="0"/>
                  </a:moveTo>
                  <a:cubicBezTo>
                    <a:pt x="1173772" y="1001"/>
                    <a:pt x="1187598" y="12564"/>
                    <a:pt x="1213976" y="34689"/>
                  </a:cubicBezTo>
                  <a:cubicBezTo>
                    <a:pt x="1240353" y="56815"/>
                    <a:pt x="1271643" y="83494"/>
                    <a:pt x="1307844" y="114728"/>
                  </a:cubicBezTo>
                  <a:cubicBezTo>
                    <a:pt x="1344045" y="145962"/>
                    <a:pt x="1377517" y="175742"/>
                    <a:pt x="1408261" y="204069"/>
                  </a:cubicBezTo>
                  <a:cubicBezTo>
                    <a:pt x="1404885" y="215553"/>
                    <a:pt x="1397956" y="224025"/>
                    <a:pt x="1387475" y="229483"/>
                  </a:cubicBezTo>
                  <a:cubicBezTo>
                    <a:pt x="1376993" y="234941"/>
                    <a:pt x="1364275" y="237649"/>
                    <a:pt x="1349321" y="237605"/>
                  </a:cubicBezTo>
                  <a:lnTo>
                    <a:pt x="16840" y="237605"/>
                  </a:lnTo>
                  <a:lnTo>
                    <a:pt x="0" y="176822"/>
                  </a:lnTo>
                  <a:lnTo>
                    <a:pt x="1039882" y="176822"/>
                  </a:lnTo>
                  <a:lnTo>
                    <a:pt x="1172499" y="0"/>
                  </a:ln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10" name="文本框 109"/>
            <p:cNvSpPr txBox="1"/>
            <p:nvPr/>
          </p:nvSpPr>
          <p:spPr>
            <a:xfrm>
              <a:off x="10483931" y="3631260"/>
              <a:ext cx="1145133" cy="220946"/>
            </a:xfrm>
            <a:custGeom>
              <a:avLst/>
              <a:gdLst/>
              <a:ahLst/>
              <a:cxnLst/>
              <a:rect l="l" t="t" r="r" b="b"/>
              <a:pathLst>
                <a:path w="1145133" h="220946">
                  <a:moveTo>
                    <a:pt x="928316" y="0"/>
                  </a:moveTo>
                  <a:cubicBezTo>
                    <a:pt x="929472" y="873"/>
                    <a:pt x="942128" y="11304"/>
                    <a:pt x="966284" y="31293"/>
                  </a:cubicBezTo>
                  <a:cubicBezTo>
                    <a:pt x="990440" y="51283"/>
                    <a:pt x="1019156" y="75597"/>
                    <a:pt x="1052434" y="104233"/>
                  </a:cubicBezTo>
                  <a:cubicBezTo>
                    <a:pt x="1085712" y="132870"/>
                    <a:pt x="1116612" y="160596"/>
                    <a:pt x="1145133" y="187410"/>
                  </a:cubicBezTo>
                  <a:cubicBezTo>
                    <a:pt x="1141888" y="198894"/>
                    <a:pt x="1135222" y="207365"/>
                    <a:pt x="1125136" y="212823"/>
                  </a:cubicBezTo>
                  <a:cubicBezTo>
                    <a:pt x="1115048" y="218282"/>
                    <a:pt x="1102068" y="220989"/>
                    <a:pt x="1086192" y="220945"/>
                  </a:cubicBezTo>
                  <a:lnTo>
                    <a:pt x="16840" y="220945"/>
                  </a:lnTo>
                  <a:lnTo>
                    <a:pt x="0" y="160163"/>
                  </a:lnTo>
                  <a:lnTo>
                    <a:pt x="808329" y="160163"/>
                  </a:lnTo>
                  <a:lnTo>
                    <a:pt x="928316" y="0"/>
                  </a:ln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11" name="文本框 110"/>
            <p:cNvSpPr txBox="1"/>
            <p:nvPr/>
          </p:nvSpPr>
          <p:spPr>
            <a:xfrm>
              <a:off x="10496560" y="3932285"/>
              <a:ext cx="1130398" cy="220941"/>
            </a:xfrm>
            <a:custGeom>
              <a:avLst/>
              <a:gdLst/>
              <a:ahLst/>
              <a:cxnLst/>
              <a:rect l="l" t="t" r="r" b="b"/>
              <a:pathLst>
                <a:path w="1130398" h="220941">
                  <a:moveTo>
                    <a:pt x="913580" y="0"/>
                  </a:moveTo>
                  <a:cubicBezTo>
                    <a:pt x="914776" y="872"/>
                    <a:pt x="927588" y="11303"/>
                    <a:pt x="952017" y="31292"/>
                  </a:cubicBezTo>
                  <a:cubicBezTo>
                    <a:pt x="976446" y="51281"/>
                    <a:pt x="1005318" y="75594"/>
                    <a:pt x="1038635" y="104230"/>
                  </a:cubicBezTo>
                  <a:cubicBezTo>
                    <a:pt x="1071951" y="132866"/>
                    <a:pt x="1102539" y="160591"/>
                    <a:pt x="1130398" y="187404"/>
                  </a:cubicBezTo>
                  <a:cubicBezTo>
                    <a:pt x="1127021" y="198889"/>
                    <a:pt x="1120092" y="207360"/>
                    <a:pt x="1109611" y="212818"/>
                  </a:cubicBezTo>
                  <a:cubicBezTo>
                    <a:pt x="1099130" y="218276"/>
                    <a:pt x="1086412" y="220984"/>
                    <a:pt x="1071457" y="220940"/>
                  </a:cubicBezTo>
                  <a:lnTo>
                    <a:pt x="16840" y="220940"/>
                  </a:lnTo>
                  <a:lnTo>
                    <a:pt x="0" y="160157"/>
                  </a:lnTo>
                  <a:lnTo>
                    <a:pt x="793594" y="160157"/>
                  </a:lnTo>
                  <a:lnTo>
                    <a:pt x="913580" y="0"/>
                  </a:ln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15" name="文本框 114"/>
            <p:cNvSpPr txBox="1"/>
            <p:nvPr/>
          </p:nvSpPr>
          <p:spPr>
            <a:xfrm>
              <a:off x="10515506" y="4243851"/>
              <a:ext cx="1128293" cy="835584"/>
            </a:xfrm>
            <a:custGeom>
              <a:avLst/>
              <a:gdLst/>
              <a:ahLst/>
              <a:cxnLst/>
              <a:rect l="l" t="t" r="r" b="b"/>
              <a:pathLst>
                <a:path w="1128293" h="835584">
                  <a:moveTo>
                    <a:pt x="890425" y="0"/>
                  </a:moveTo>
                  <a:lnTo>
                    <a:pt x="1128293" y="178835"/>
                  </a:lnTo>
                  <a:cubicBezTo>
                    <a:pt x="1121978" y="187644"/>
                    <a:pt x="1111979" y="196326"/>
                    <a:pt x="1098297" y="204881"/>
                  </a:cubicBezTo>
                  <a:cubicBezTo>
                    <a:pt x="1084614" y="213436"/>
                    <a:pt x="1067247" y="219491"/>
                    <a:pt x="1046197" y="223046"/>
                  </a:cubicBezTo>
                  <a:lnTo>
                    <a:pt x="1046197" y="740858"/>
                  </a:lnTo>
                  <a:cubicBezTo>
                    <a:pt x="1041812" y="751032"/>
                    <a:pt x="1017429" y="764364"/>
                    <a:pt x="973048" y="780853"/>
                  </a:cubicBezTo>
                  <a:cubicBezTo>
                    <a:pt x="928667" y="797342"/>
                    <a:pt x="884286" y="806464"/>
                    <a:pt x="839905" y="808218"/>
                  </a:cubicBezTo>
                  <a:lnTo>
                    <a:pt x="797804" y="808218"/>
                  </a:lnTo>
                  <a:lnTo>
                    <a:pt x="797804" y="654552"/>
                  </a:lnTo>
                  <a:lnTo>
                    <a:pt x="244183" y="654552"/>
                  </a:lnTo>
                  <a:lnTo>
                    <a:pt x="244183" y="757698"/>
                  </a:lnTo>
                  <a:cubicBezTo>
                    <a:pt x="241727" y="771074"/>
                    <a:pt x="219273" y="786949"/>
                    <a:pt x="176822" y="805324"/>
                  </a:cubicBezTo>
                  <a:cubicBezTo>
                    <a:pt x="134371" y="823699"/>
                    <a:pt x="86657" y="833786"/>
                    <a:pt x="33680" y="835584"/>
                  </a:cubicBezTo>
                  <a:lnTo>
                    <a:pt x="0" y="835584"/>
                  </a:lnTo>
                  <a:lnTo>
                    <a:pt x="0" y="23184"/>
                  </a:lnTo>
                  <a:lnTo>
                    <a:pt x="256813" y="124349"/>
                  </a:lnTo>
                  <a:lnTo>
                    <a:pt x="776754" y="124349"/>
                  </a:lnTo>
                  <a:lnTo>
                    <a:pt x="890425" y="0"/>
                  </a:lnTo>
                  <a:close/>
                  <a:moveTo>
                    <a:pt x="244183" y="183026"/>
                  </a:moveTo>
                  <a:lnTo>
                    <a:pt x="244183" y="595874"/>
                  </a:lnTo>
                  <a:lnTo>
                    <a:pt x="797804" y="595874"/>
                  </a:lnTo>
                  <a:lnTo>
                    <a:pt x="797804" y="183026"/>
                  </a:lnTo>
                  <a:lnTo>
                    <a:pt x="244183" y="183026"/>
                  </a:ln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grpSp>
      <p:grpSp>
        <p:nvGrpSpPr>
          <p:cNvPr id="116" name="组合 115"/>
          <p:cNvGrpSpPr/>
          <p:nvPr/>
        </p:nvGrpSpPr>
        <p:grpSpPr>
          <a:xfrm>
            <a:off x="278819" y="-359438"/>
            <a:ext cx="1567364" cy="2070727"/>
            <a:chOff x="616001" y="466607"/>
            <a:chExt cx="1248280" cy="1965830"/>
          </a:xfrm>
        </p:grpSpPr>
        <p:sp>
          <p:nvSpPr>
            <p:cNvPr id="117" name="文本框 116"/>
            <p:cNvSpPr txBox="1"/>
            <p:nvPr/>
          </p:nvSpPr>
          <p:spPr>
            <a:xfrm>
              <a:off x="616001" y="466607"/>
              <a:ext cx="1248280" cy="888059"/>
            </a:xfrm>
            <a:custGeom>
              <a:avLst/>
              <a:gdLst/>
              <a:ahLst/>
              <a:cxnLst/>
              <a:rect l="l" t="t" r="r" b="b"/>
              <a:pathLst>
                <a:path w="1248280" h="888059">
                  <a:moveTo>
                    <a:pt x="926211" y="0"/>
                  </a:moveTo>
                  <a:lnTo>
                    <a:pt x="1145134" y="163956"/>
                  </a:lnTo>
                  <a:cubicBezTo>
                    <a:pt x="1138555" y="172544"/>
                    <a:pt x="1127504" y="180610"/>
                    <a:pt x="1111979" y="188155"/>
                  </a:cubicBezTo>
                  <a:cubicBezTo>
                    <a:pt x="1096455" y="195700"/>
                    <a:pt x="1078036" y="201667"/>
                    <a:pt x="1056722" y="206056"/>
                  </a:cubicBezTo>
                  <a:lnTo>
                    <a:pt x="1056722" y="646022"/>
                  </a:lnTo>
                  <a:cubicBezTo>
                    <a:pt x="1052732" y="654672"/>
                    <a:pt x="1031769" y="665298"/>
                    <a:pt x="993835" y="677900"/>
                  </a:cubicBezTo>
                  <a:cubicBezTo>
                    <a:pt x="955901" y="690501"/>
                    <a:pt x="918624" y="697439"/>
                    <a:pt x="882005" y="698712"/>
                  </a:cubicBezTo>
                  <a:lnTo>
                    <a:pt x="846220" y="698712"/>
                  </a:lnTo>
                  <a:lnTo>
                    <a:pt x="846220" y="612300"/>
                  </a:lnTo>
                  <a:lnTo>
                    <a:pt x="538886" y="612300"/>
                  </a:lnTo>
                  <a:cubicBezTo>
                    <a:pt x="626557" y="628888"/>
                    <a:pt x="685342" y="651681"/>
                    <a:pt x="715241" y="680680"/>
                  </a:cubicBezTo>
                  <a:cubicBezTo>
                    <a:pt x="745140" y="709679"/>
                    <a:pt x="754807" y="738093"/>
                    <a:pt x="744243" y="765921"/>
                  </a:cubicBezTo>
                  <a:cubicBezTo>
                    <a:pt x="733679" y="793749"/>
                    <a:pt x="711537" y="814200"/>
                    <a:pt x="677818" y="827275"/>
                  </a:cubicBezTo>
                  <a:lnTo>
                    <a:pt x="924106" y="827275"/>
                  </a:lnTo>
                  <a:lnTo>
                    <a:pt x="1037777" y="683959"/>
                  </a:lnTo>
                  <a:cubicBezTo>
                    <a:pt x="1038895" y="684740"/>
                    <a:pt x="1051161" y="694184"/>
                    <a:pt x="1074576" y="712289"/>
                  </a:cubicBezTo>
                  <a:cubicBezTo>
                    <a:pt x="1097991" y="730394"/>
                    <a:pt x="1125850" y="752471"/>
                    <a:pt x="1158153" y="778522"/>
                  </a:cubicBezTo>
                  <a:cubicBezTo>
                    <a:pt x="1190457" y="804572"/>
                    <a:pt x="1220499" y="829905"/>
                    <a:pt x="1248280" y="854523"/>
                  </a:cubicBezTo>
                  <a:cubicBezTo>
                    <a:pt x="1244991" y="866007"/>
                    <a:pt x="1238412" y="874478"/>
                    <a:pt x="1228545" y="879936"/>
                  </a:cubicBezTo>
                  <a:cubicBezTo>
                    <a:pt x="1218678" y="885394"/>
                    <a:pt x="1206311" y="888102"/>
                    <a:pt x="1191444" y="888058"/>
                  </a:cubicBezTo>
                  <a:lnTo>
                    <a:pt x="16840" y="888058"/>
                  </a:lnTo>
                  <a:lnTo>
                    <a:pt x="0" y="827275"/>
                  </a:lnTo>
                  <a:lnTo>
                    <a:pt x="572567" y="827275"/>
                  </a:lnTo>
                  <a:cubicBezTo>
                    <a:pt x="549061" y="818845"/>
                    <a:pt x="526607" y="804092"/>
                    <a:pt x="505206" y="783016"/>
                  </a:cubicBezTo>
                  <a:cubicBezTo>
                    <a:pt x="512091" y="751578"/>
                    <a:pt x="512530" y="720666"/>
                    <a:pt x="506522" y="690282"/>
                  </a:cubicBezTo>
                  <a:cubicBezTo>
                    <a:pt x="500514" y="659897"/>
                    <a:pt x="490953" y="635309"/>
                    <a:pt x="477841" y="616516"/>
                  </a:cubicBezTo>
                  <a:lnTo>
                    <a:pt x="484156" y="612300"/>
                  </a:lnTo>
                  <a:lnTo>
                    <a:pt x="355749" y="612300"/>
                  </a:lnTo>
                  <a:lnTo>
                    <a:pt x="355749" y="671313"/>
                  </a:lnTo>
                  <a:cubicBezTo>
                    <a:pt x="353600" y="683169"/>
                    <a:pt x="334217" y="696341"/>
                    <a:pt x="297598" y="710831"/>
                  </a:cubicBezTo>
                  <a:cubicBezTo>
                    <a:pt x="260979" y="725320"/>
                    <a:pt x="220019" y="733224"/>
                    <a:pt x="174717" y="734541"/>
                  </a:cubicBezTo>
                  <a:lnTo>
                    <a:pt x="143142" y="734541"/>
                  </a:lnTo>
                  <a:lnTo>
                    <a:pt x="143142" y="18946"/>
                  </a:lnTo>
                  <a:lnTo>
                    <a:pt x="366274" y="109462"/>
                  </a:lnTo>
                  <a:lnTo>
                    <a:pt x="825170" y="109462"/>
                  </a:lnTo>
                  <a:lnTo>
                    <a:pt x="926211" y="0"/>
                  </a:lnTo>
                  <a:close/>
                  <a:moveTo>
                    <a:pt x="355749" y="170244"/>
                  </a:moveTo>
                  <a:lnTo>
                    <a:pt x="355749" y="328384"/>
                  </a:lnTo>
                  <a:lnTo>
                    <a:pt x="846220" y="328384"/>
                  </a:lnTo>
                  <a:lnTo>
                    <a:pt x="846220" y="170244"/>
                  </a:lnTo>
                  <a:lnTo>
                    <a:pt x="355749" y="170244"/>
                  </a:lnTo>
                  <a:close/>
                  <a:moveTo>
                    <a:pt x="355749" y="389167"/>
                  </a:moveTo>
                  <a:lnTo>
                    <a:pt x="355749" y="551517"/>
                  </a:lnTo>
                  <a:lnTo>
                    <a:pt x="846220" y="551517"/>
                  </a:lnTo>
                  <a:lnTo>
                    <a:pt x="846220" y="389167"/>
                  </a:lnTo>
                  <a:lnTo>
                    <a:pt x="355749" y="389167"/>
                  </a:ln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18" name="文本框 117"/>
            <p:cNvSpPr txBox="1"/>
            <p:nvPr/>
          </p:nvSpPr>
          <p:spPr>
            <a:xfrm>
              <a:off x="618107" y="1375977"/>
              <a:ext cx="1115663" cy="1056460"/>
            </a:xfrm>
            <a:custGeom>
              <a:avLst/>
              <a:gdLst>
                <a:gd name="connsiteX0" fmla="*/ 749389 w 1115663"/>
                <a:gd name="connsiteY0" fmla="*/ 530203 h 1056460"/>
                <a:gd name="connsiteX1" fmla="*/ 1014293 w 1115663"/>
                <a:gd name="connsiteY1" fmla="*/ 642461 h 1056460"/>
                <a:gd name="connsiteX2" fmla="*/ 1079878 w 1115663"/>
                <a:gd name="connsiteY2" fmla="*/ 784122 h 1056460"/>
                <a:gd name="connsiteX3" fmla="*/ 1012846 w 1115663"/>
                <a:gd name="connsiteY3" fmla="*/ 880394 h 1056460"/>
                <a:gd name="connsiteX4" fmla="*/ 879900 w 1115663"/>
                <a:gd name="connsiteY4" fmla="*/ 856482 h 1056460"/>
                <a:gd name="connsiteX5" fmla="*/ 824907 w 1115663"/>
                <a:gd name="connsiteY5" fmla="*/ 687817 h 1056460"/>
                <a:gd name="connsiteX6" fmla="*/ 730444 w 1115663"/>
                <a:gd name="connsiteY6" fmla="*/ 542834 h 1056460"/>
                <a:gd name="connsiteX7" fmla="*/ 347329 w 1115663"/>
                <a:gd name="connsiteY7" fmla="*/ 161824 h 1056460"/>
                <a:gd name="connsiteX8" fmla="*/ 347329 w 1115663"/>
                <a:gd name="connsiteY8" fmla="*/ 364170 h 1056460"/>
                <a:gd name="connsiteX9" fmla="*/ 833590 w 1115663"/>
                <a:gd name="connsiteY9" fmla="*/ 364170 h 1056460"/>
                <a:gd name="connsiteX10" fmla="*/ 833590 w 1115663"/>
                <a:gd name="connsiteY10" fmla="*/ 161824 h 1056460"/>
                <a:gd name="connsiteX11" fmla="*/ 909371 w 1115663"/>
                <a:gd name="connsiteY11" fmla="*/ 0 h 1056460"/>
                <a:gd name="connsiteX12" fmla="*/ 1115663 w 1115663"/>
                <a:gd name="connsiteY12" fmla="*/ 153440 h 1056460"/>
                <a:gd name="connsiteX13" fmla="*/ 1087509 w 1115663"/>
                <a:gd name="connsiteY13" fmla="*/ 173950 h 1056460"/>
                <a:gd name="connsiteX14" fmla="*/ 1041987 w 1115663"/>
                <a:gd name="connsiteY14" fmla="*/ 191334 h 1056460"/>
                <a:gd name="connsiteX15" fmla="*/ 1041987 w 1115663"/>
                <a:gd name="connsiteY15" fmla="*/ 454444 h 1056460"/>
                <a:gd name="connsiteX16" fmla="*/ 979100 w 1115663"/>
                <a:gd name="connsiteY16" fmla="*/ 486303 h 1056460"/>
                <a:gd name="connsiteX17" fmla="*/ 867270 w 1115663"/>
                <a:gd name="connsiteY17" fmla="*/ 507104 h 1056460"/>
                <a:gd name="connsiteX18" fmla="*/ 833590 w 1115663"/>
                <a:gd name="connsiteY18" fmla="*/ 507104 h 1056460"/>
                <a:gd name="connsiteX19" fmla="*/ 833590 w 1115663"/>
                <a:gd name="connsiteY19" fmla="*/ 424952 h 1056460"/>
                <a:gd name="connsiteX20" fmla="*/ 707288 w 1115663"/>
                <a:gd name="connsiteY20" fmla="*/ 424952 h 1056460"/>
                <a:gd name="connsiteX21" fmla="*/ 707288 w 1115663"/>
                <a:gd name="connsiteY21" fmla="*/ 799890 h 1056460"/>
                <a:gd name="connsiteX22" fmla="*/ 664135 w 1115663"/>
                <a:gd name="connsiteY22" fmla="*/ 977025 h 1056460"/>
                <a:gd name="connsiteX23" fmla="*/ 456790 w 1115663"/>
                <a:gd name="connsiteY23" fmla="*/ 1056460 h 1056460"/>
                <a:gd name="connsiteX24" fmla="*/ 449160 w 1115663"/>
                <a:gd name="connsiteY24" fmla="*/ 973837 h 1056460"/>
                <a:gd name="connsiteX25" fmla="*/ 427320 w 1115663"/>
                <a:gd name="connsiteY25" fmla="*/ 913318 h 1056460"/>
                <a:gd name="connsiteX26" fmla="*/ 389693 w 1115663"/>
                <a:gd name="connsiteY26" fmla="*/ 876217 h 1056460"/>
                <a:gd name="connsiteX27" fmla="*/ 309439 w 1115663"/>
                <a:gd name="connsiteY27" fmla="*/ 850167 h 1056460"/>
                <a:gd name="connsiteX28" fmla="*/ 309439 w 1115663"/>
                <a:gd name="connsiteY28" fmla="*/ 823060 h 1056460"/>
                <a:gd name="connsiteX29" fmla="*/ 341170 w 1115663"/>
                <a:gd name="connsiteY29" fmla="*/ 825244 h 1056460"/>
                <a:gd name="connsiteX30" fmla="*/ 406114 w 1115663"/>
                <a:gd name="connsiteY30" fmla="*/ 829301 h 1056460"/>
                <a:gd name="connsiteX31" fmla="*/ 458895 w 1115663"/>
                <a:gd name="connsiteY31" fmla="*/ 831485 h 1056460"/>
                <a:gd name="connsiteX32" fmla="*/ 485998 w 1115663"/>
                <a:gd name="connsiteY32" fmla="*/ 822270 h 1056460"/>
                <a:gd name="connsiteX33" fmla="*/ 492576 w 1115663"/>
                <a:gd name="connsiteY33" fmla="*/ 795677 h 1056460"/>
                <a:gd name="connsiteX34" fmla="*/ 492576 w 1115663"/>
                <a:gd name="connsiteY34" fmla="*/ 424952 h 1056460"/>
                <a:gd name="connsiteX35" fmla="*/ 347329 w 1115663"/>
                <a:gd name="connsiteY35" fmla="*/ 424952 h 1056460"/>
                <a:gd name="connsiteX36" fmla="*/ 347329 w 1115663"/>
                <a:gd name="connsiteY36" fmla="*/ 471295 h 1056460"/>
                <a:gd name="connsiteX37" fmla="*/ 324963 w 1115663"/>
                <a:gd name="connsiteY37" fmla="*/ 491832 h 1056460"/>
                <a:gd name="connsiteX38" fmla="*/ 269443 w 1115663"/>
                <a:gd name="connsiteY38" fmla="*/ 515529 h 1056460"/>
                <a:gd name="connsiteX39" fmla="*/ 482051 w 1115663"/>
                <a:gd name="connsiteY39" fmla="*/ 606103 h 1056460"/>
                <a:gd name="connsiteX40" fmla="*/ 458632 w 1115663"/>
                <a:gd name="connsiteY40" fmla="*/ 629273 h 1056460"/>
                <a:gd name="connsiteX41" fmla="*/ 408375 w 1115663"/>
                <a:gd name="connsiteY41" fmla="*/ 633486 h 1056460"/>
                <a:gd name="connsiteX42" fmla="*/ 245235 w 1115663"/>
                <a:gd name="connsiteY42" fmla="*/ 826585 h 1056460"/>
                <a:gd name="connsiteX43" fmla="*/ 18945 w 1115663"/>
                <a:gd name="connsiteY43" fmla="*/ 984889 h 1056460"/>
                <a:gd name="connsiteX44" fmla="*/ 0 w 1115663"/>
                <a:gd name="connsiteY44" fmla="*/ 959629 h 1056460"/>
                <a:gd name="connsiteX45" fmla="*/ 127880 w 1115663"/>
                <a:gd name="connsiteY45" fmla="*/ 750553 h 1056460"/>
                <a:gd name="connsiteX46" fmla="*/ 208397 w 1115663"/>
                <a:gd name="connsiteY46" fmla="*/ 530274 h 1056460"/>
                <a:gd name="connsiteX47" fmla="*/ 187610 w 1115663"/>
                <a:gd name="connsiteY47" fmla="*/ 532117 h 1056460"/>
                <a:gd name="connsiteX48" fmla="*/ 168402 w 1115663"/>
                <a:gd name="connsiteY48" fmla="*/ 532380 h 1056460"/>
                <a:gd name="connsiteX49" fmla="*/ 138932 w 1115663"/>
                <a:gd name="connsiteY49" fmla="*/ 532380 h 1056460"/>
                <a:gd name="connsiteX50" fmla="*/ 138932 w 1115663"/>
                <a:gd name="connsiteY50" fmla="*/ 14735 h 1056460"/>
                <a:gd name="connsiteX51" fmla="*/ 359959 w 1115663"/>
                <a:gd name="connsiteY51" fmla="*/ 101042 h 1056460"/>
                <a:gd name="connsiteX52" fmla="*/ 814645 w 1115663"/>
                <a:gd name="connsiteY52" fmla="*/ 101042 h 105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15663" h="1056460">
                  <a:moveTo>
                    <a:pt x="749389" y="530203"/>
                  </a:moveTo>
                  <a:cubicBezTo>
                    <a:pt x="876469" y="556489"/>
                    <a:pt x="964770" y="593908"/>
                    <a:pt x="1014293" y="642461"/>
                  </a:cubicBezTo>
                  <a:cubicBezTo>
                    <a:pt x="1063816" y="691013"/>
                    <a:pt x="1085678" y="738234"/>
                    <a:pt x="1079878" y="784122"/>
                  </a:cubicBezTo>
                  <a:cubicBezTo>
                    <a:pt x="1074078" y="830011"/>
                    <a:pt x="1051734" y="862101"/>
                    <a:pt x="1012846" y="880394"/>
                  </a:cubicBezTo>
                  <a:cubicBezTo>
                    <a:pt x="973958" y="898687"/>
                    <a:pt x="929643" y="890717"/>
                    <a:pt x="879900" y="856482"/>
                  </a:cubicBezTo>
                  <a:cubicBezTo>
                    <a:pt x="872226" y="800392"/>
                    <a:pt x="853895" y="744171"/>
                    <a:pt x="824907" y="687817"/>
                  </a:cubicBezTo>
                  <a:cubicBezTo>
                    <a:pt x="795919" y="631464"/>
                    <a:pt x="764431" y="583136"/>
                    <a:pt x="730444" y="542834"/>
                  </a:cubicBezTo>
                  <a:close/>
                  <a:moveTo>
                    <a:pt x="347329" y="161824"/>
                  </a:moveTo>
                  <a:lnTo>
                    <a:pt x="347329" y="364170"/>
                  </a:lnTo>
                  <a:lnTo>
                    <a:pt x="833590" y="364170"/>
                  </a:lnTo>
                  <a:lnTo>
                    <a:pt x="833590" y="161824"/>
                  </a:lnTo>
                  <a:close/>
                  <a:moveTo>
                    <a:pt x="909371" y="0"/>
                  </a:moveTo>
                  <a:lnTo>
                    <a:pt x="1115663" y="153440"/>
                  </a:lnTo>
                  <a:cubicBezTo>
                    <a:pt x="1109304" y="160005"/>
                    <a:pt x="1099919" y="166842"/>
                    <a:pt x="1087509" y="173950"/>
                  </a:cubicBezTo>
                  <a:cubicBezTo>
                    <a:pt x="1075098" y="181059"/>
                    <a:pt x="1059924" y="186854"/>
                    <a:pt x="1041987" y="191334"/>
                  </a:cubicBezTo>
                  <a:lnTo>
                    <a:pt x="1041987" y="454444"/>
                  </a:lnTo>
                  <a:cubicBezTo>
                    <a:pt x="1037997" y="463089"/>
                    <a:pt x="1017034" y="473709"/>
                    <a:pt x="979100" y="486303"/>
                  </a:cubicBezTo>
                  <a:cubicBezTo>
                    <a:pt x="941165" y="498898"/>
                    <a:pt x="903889" y="505831"/>
                    <a:pt x="867270" y="507104"/>
                  </a:cubicBezTo>
                  <a:lnTo>
                    <a:pt x="833590" y="507104"/>
                  </a:lnTo>
                  <a:lnTo>
                    <a:pt x="833590" y="424952"/>
                  </a:lnTo>
                  <a:lnTo>
                    <a:pt x="707288" y="424952"/>
                  </a:lnTo>
                  <a:lnTo>
                    <a:pt x="707288" y="799890"/>
                  </a:lnTo>
                  <a:cubicBezTo>
                    <a:pt x="710534" y="873888"/>
                    <a:pt x="696149" y="932933"/>
                    <a:pt x="664135" y="977025"/>
                  </a:cubicBezTo>
                  <a:cubicBezTo>
                    <a:pt x="632121" y="1021118"/>
                    <a:pt x="563007" y="1047596"/>
                    <a:pt x="456790" y="1056460"/>
                  </a:cubicBezTo>
                  <a:cubicBezTo>
                    <a:pt x="455957" y="1025761"/>
                    <a:pt x="453414" y="998221"/>
                    <a:pt x="449160" y="973837"/>
                  </a:cubicBezTo>
                  <a:cubicBezTo>
                    <a:pt x="444906" y="949454"/>
                    <a:pt x="437626" y="929281"/>
                    <a:pt x="427320" y="913318"/>
                  </a:cubicBezTo>
                  <a:cubicBezTo>
                    <a:pt x="420435" y="899504"/>
                    <a:pt x="407892" y="887137"/>
                    <a:pt x="389693" y="876217"/>
                  </a:cubicBezTo>
                  <a:cubicBezTo>
                    <a:pt x="371493" y="865297"/>
                    <a:pt x="344742" y="856614"/>
                    <a:pt x="309439" y="850167"/>
                  </a:cubicBezTo>
                  <a:lnTo>
                    <a:pt x="309439" y="823060"/>
                  </a:lnTo>
                  <a:cubicBezTo>
                    <a:pt x="310699" y="823164"/>
                    <a:pt x="321276" y="823892"/>
                    <a:pt x="341170" y="825244"/>
                  </a:cubicBezTo>
                  <a:cubicBezTo>
                    <a:pt x="361064" y="826596"/>
                    <a:pt x="382712" y="827949"/>
                    <a:pt x="406114" y="829301"/>
                  </a:cubicBezTo>
                  <a:cubicBezTo>
                    <a:pt x="429516" y="830653"/>
                    <a:pt x="447110" y="831381"/>
                    <a:pt x="458895" y="831485"/>
                  </a:cubicBezTo>
                  <a:cubicBezTo>
                    <a:pt x="472271" y="831441"/>
                    <a:pt x="481305" y="828370"/>
                    <a:pt x="485998" y="822270"/>
                  </a:cubicBezTo>
                  <a:cubicBezTo>
                    <a:pt x="490690" y="816170"/>
                    <a:pt x="492883" y="807306"/>
                    <a:pt x="492576" y="795677"/>
                  </a:cubicBezTo>
                  <a:lnTo>
                    <a:pt x="492576" y="424952"/>
                  </a:lnTo>
                  <a:lnTo>
                    <a:pt x="347329" y="424952"/>
                  </a:lnTo>
                  <a:lnTo>
                    <a:pt x="347329" y="471295"/>
                  </a:lnTo>
                  <a:cubicBezTo>
                    <a:pt x="346847" y="476824"/>
                    <a:pt x="339391" y="483670"/>
                    <a:pt x="324963" y="491832"/>
                  </a:cubicBezTo>
                  <a:cubicBezTo>
                    <a:pt x="310535" y="499995"/>
                    <a:pt x="292028" y="507893"/>
                    <a:pt x="269443" y="515529"/>
                  </a:cubicBezTo>
                  <a:lnTo>
                    <a:pt x="482051" y="606103"/>
                  </a:lnTo>
                  <a:cubicBezTo>
                    <a:pt x="477271" y="616723"/>
                    <a:pt x="469464" y="624446"/>
                    <a:pt x="458632" y="629273"/>
                  </a:cubicBezTo>
                  <a:cubicBezTo>
                    <a:pt x="447800" y="634100"/>
                    <a:pt x="431048" y="635505"/>
                    <a:pt x="408375" y="633486"/>
                  </a:cubicBezTo>
                  <a:cubicBezTo>
                    <a:pt x="366625" y="699211"/>
                    <a:pt x="312245" y="763577"/>
                    <a:pt x="245235" y="826585"/>
                  </a:cubicBezTo>
                  <a:cubicBezTo>
                    <a:pt x="178225" y="889593"/>
                    <a:pt x="102795" y="942361"/>
                    <a:pt x="18945" y="984889"/>
                  </a:cubicBezTo>
                  <a:lnTo>
                    <a:pt x="0" y="959629"/>
                  </a:lnTo>
                  <a:cubicBezTo>
                    <a:pt x="49731" y="898511"/>
                    <a:pt x="92358" y="828819"/>
                    <a:pt x="127880" y="750553"/>
                  </a:cubicBezTo>
                  <a:cubicBezTo>
                    <a:pt x="163403" y="672286"/>
                    <a:pt x="190242" y="598860"/>
                    <a:pt x="208397" y="530274"/>
                  </a:cubicBezTo>
                  <a:cubicBezTo>
                    <a:pt x="201074" y="531283"/>
                    <a:pt x="194145" y="531897"/>
                    <a:pt x="187610" y="532117"/>
                  </a:cubicBezTo>
                  <a:cubicBezTo>
                    <a:pt x="181076" y="532336"/>
                    <a:pt x="174673" y="532424"/>
                    <a:pt x="168402" y="532380"/>
                  </a:cubicBezTo>
                  <a:lnTo>
                    <a:pt x="138932" y="532380"/>
                  </a:lnTo>
                  <a:lnTo>
                    <a:pt x="138932" y="14735"/>
                  </a:lnTo>
                  <a:lnTo>
                    <a:pt x="359959" y="101042"/>
                  </a:lnTo>
                  <a:lnTo>
                    <a:pt x="814645" y="101042"/>
                  </a:ln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grpSp>
      <p:sp>
        <p:nvSpPr>
          <p:cNvPr id="55" name="文本框 54"/>
          <p:cNvSpPr txBox="1"/>
          <p:nvPr/>
        </p:nvSpPr>
        <p:spPr>
          <a:xfrm>
            <a:off x="13492820" y="6243343"/>
            <a:ext cx="1494568" cy="1975544"/>
          </a:xfrm>
          <a:custGeom>
            <a:avLst/>
            <a:gdLst/>
            <a:ahLst/>
            <a:cxnLst/>
            <a:rect l="l" t="t" r="r" b="b"/>
            <a:pathLst>
              <a:path w="1494568" h="1975544">
                <a:moveTo>
                  <a:pt x="608352" y="0"/>
                </a:moveTo>
                <a:lnTo>
                  <a:pt x="928316" y="73676"/>
                </a:lnTo>
                <a:cubicBezTo>
                  <a:pt x="924589" y="86701"/>
                  <a:pt x="916256" y="97489"/>
                  <a:pt x="903319" y="106040"/>
                </a:cubicBezTo>
                <a:cubicBezTo>
                  <a:pt x="890382" y="114592"/>
                  <a:pt x="869945" y="118539"/>
                  <a:pt x="842010" y="117881"/>
                </a:cubicBezTo>
                <a:cubicBezTo>
                  <a:pt x="833634" y="153886"/>
                  <a:pt x="824073" y="193969"/>
                  <a:pt x="813329" y="238131"/>
                </a:cubicBezTo>
                <a:cubicBezTo>
                  <a:pt x="802585" y="282293"/>
                  <a:pt x="790393" y="329217"/>
                  <a:pt x="776754" y="378904"/>
                </a:cubicBezTo>
                <a:lnTo>
                  <a:pt x="1029357" y="378904"/>
                </a:lnTo>
                <a:lnTo>
                  <a:pt x="1153554" y="214712"/>
                </a:lnTo>
                <a:cubicBezTo>
                  <a:pt x="1154775" y="215596"/>
                  <a:pt x="1168003" y="226225"/>
                  <a:pt x="1193237" y="246600"/>
                </a:cubicBezTo>
                <a:cubicBezTo>
                  <a:pt x="1218472" y="266974"/>
                  <a:pt x="1248384" y="291793"/>
                  <a:pt x="1282974" y="321055"/>
                </a:cubicBezTo>
                <a:cubicBezTo>
                  <a:pt x="1317564" y="350318"/>
                  <a:pt x="1349503" y="378722"/>
                  <a:pt x="1378791" y="406270"/>
                </a:cubicBezTo>
                <a:cubicBezTo>
                  <a:pt x="1375546" y="417804"/>
                  <a:pt x="1368880" y="426311"/>
                  <a:pt x="1358794" y="431793"/>
                </a:cubicBezTo>
                <a:cubicBezTo>
                  <a:pt x="1348707" y="437275"/>
                  <a:pt x="1335726" y="439994"/>
                  <a:pt x="1319851" y="439950"/>
                </a:cubicBezTo>
                <a:lnTo>
                  <a:pt x="762019" y="439950"/>
                </a:lnTo>
                <a:cubicBezTo>
                  <a:pt x="748293" y="495996"/>
                  <a:pt x="733645" y="553358"/>
                  <a:pt x="718077" y="612036"/>
                </a:cubicBezTo>
                <a:cubicBezTo>
                  <a:pt x="702508" y="670713"/>
                  <a:pt x="686282" y="729128"/>
                  <a:pt x="669398" y="787279"/>
                </a:cubicBezTo>
                <a:lnTo>
                  <a:pt x="1124084" y="787279"/>
                </a:lnTo>
                <a:lnTo>
                  <a:pt x="1254595" y="612562"/>
                </a:lnTo>
                <a:cubicBezTo>
                  <a:pt x="1255881" y="613537"/>
                  <a:pt x="1269915" y="624919"/>
                  <a:pt x="1296695" y="646710"/>
                </a:cubicBezTo>
                <a:cubicBezTo>
                  <a:pt x="1323476" y="668501"/>
                  <a:pt x="1355285" y="694853"/>
                  <a:pt x="1392123" y="725766"/>
                </a:cubicBezTo>
                <a:cubicBezTo>
                  <a:pt x="1428961" y="756679"/>
                  <a:pt x="1463109" y="786305"/>
                  <a:pt x="1494568" y="814645"/>
                </a:cubicBezTo>
                <a:cubicBezTo>
                  <a:pt x="1491235" y="826178"/>
                  <a:pt x="1484218" y="834686"/>
                  <a:pt x="1473517" y="840168"/>
                </a:cubicBezTo>
                <a:cubicBezTo>
                  <a:pt x="1462817" y="845650"/>
                  <a:pt x="1449485" y="848369"/>
                  <a:pt x="1433522" y="848325"/>
                </a:cubicBezTo>
                <a:lnTo>
                  <a:pt x="652558" y="848325"/>
                </a:lnTo>
                <a:cubicBezTo>
                  <a:pt x="637735" y="902310"/>
                  <a:pt x="623175" y="954322"/>
                  <a:pt x="608878" y="1004360"/>
                </a:cubicBezTo>
                <a:cubicBezTo>
                  <a:pt x="594582" y="1054398"/>
                  <a:pt x="581075" y="1100621"/>
                  <a:pt x="568357" y="1143028"/>
                </a:cubicBezTo>
                <a:lnTo>
                  <a:pt x="980942" y="1143028"/>
                </a:lnTo>
                <a:lnTo>
                  <a:pt x="1126188" y="1004097"/>
                </a:lnTo>
                <a:lnTo>
                  <a:pt x="1368266" y="1235650"/>
                </a:lnTo>
                <a:cubicBezTo>
                  <a:pt x="1359188" y="1244903"/>
                  <a:pt x="1347874" y="1251657"/>
                  <a:pt x="1334323" y="1255910"/>
                </a:cubicBezTo>
                <a:cubicBezTo>
                  <a:pt x="1320772" y="1260164"/>
                  <a:pt x="1302616" y="1263234"/>
                  <a:pt x="1279855" y="1265120"/>
                </a:cubicBezTo>
                <a:cubicBezTo>
                  <a:pt x="1233150" y="1314720"/>
                  <a:pt x="1176051" y="1368661"/>
                  <a:pt x="1108559" y="1426944"/>
                </a:cubicBezTo>
                <a:cubicBezTo>
                  <a:pt x="1041066" y="1485227"/>
                  <a:pt x="971864" y="1540747"/>
                  <a:pt x="900951" y="1593504"/>
                </a:cubicBezTo>
                <a:cubicBezTo>
                  <a:pt x="1011049" y="1651405"/>
                  <a:pt x="1082750" y="1712191"/>
                  <a:pt x="1116053" y="1775861"/>
                </a:cubicBezTo>
                <a:cubicBezTo>
                  <a:pt x="1149357" y="1839532"/>
                  <a:pt x="1153073" y="1891274"/>
                  <a:pt x="1127202" y="1931087"/>
                </a:cubicBezTo>
                <a:cubicBezTo>
                  <a:pt x="1101331" y="1970901"/>
                  <a:pt x="1054683" y="1983973"/>
                  <a:pt x="987257" y="1970303"/>
                </a:cubicBezTo>
                <a:cubicBezTo>
                  <a:pt x="937269" y="1907776"/>
                  <a:pt x="872117" y="1845483"/>
                  <a:pt x="791801" y="1783424"/>
                </a:cubicBezTo>
                <a:cubicBezTo>
                  <a:pt x="711485" y="1721365"/>
                  <a:pt x="625439" y="1664217"/>
                  <a:pt x="533663" y="1611981"/>
                </a:cubicBezTo>
                <a:cubicBezTo>
                  <a:pt x="441886" y="1559745"/>
                  <a:pt x="353813" y="1517099"/>
                  <a:pt x="269443" y="1484043"/>
                </a:cubicBezTo>
                <a:lnTo>
                  <a:pt x="284178" y="1460887"/>
                </a:lnTo>
                <a:cubicBezTo>
                  <a:pt x="399911" y="1465448"/>
                  <a:pt x="502619" y="1476324"/>
                  <a:pt x="592301" y="1493515"/>
                </a:cubicBezTo>
                <a:cubicBezTo>
                  <a:pt x="681984" y="1510706"/>
                  <a:pt x="758905" y="1532107"/>
                  <a:pt x="823065" y="1557718"/>
                </a:cubicBezTo>
                <a:cubicBezTo>
                  <a:pt x="852974" y="1499830"/>
                  <a:pt x="882093" y="1439837"/>
                  <a:pt x="910423" y="1377739"/>
                </a:cubicBezTo>
                <a:cubicBezTo>
                  <a:pt x="938753" y="1315641"/>
                  <a:pt x="963663" y="1257752"/>
                  <a:pt x="985152" y="1204074"/>
                </a:cubicBezTo>
                <a:lnTo>
                  <a:pt x="566252" y="1204074"/>
                </a:lnTo>
                <a:lnTo>
                  <a:pt x="471525" y="1313535"/>
                </a:lnTo>
                <a:lnTo>
                  <a:pt x="235763" y="1166184"/>
                </a:lnTo>
                <a:cubicBezTo>
                  <a:pt x="246332" y="1157632"/>
                  <a:pt x="258348" y="1148949"/>
                  <a:pt x="271811" y="1140134"/>
                </a:cubicBezTo>
                <a:cubicBezTo>
                  <a:pt x="285275" y="1131319"/>
                  <a:pt x="299922" y="1123162"/>
                  <a:pt x="315754" y="1115663"/>
                </a:cubicBezTo>
                <a:cubicBezTo>
                  <a:pt x="328472" y="1078606"/>
                  <a:pt x="341979" y="1037470"/>
                  <a:pt x="356275" y="992256"/>
                </a:cubicBezTo>
                <a:cubicBezTo>
                  <a:pt x="370572" y="947042"/>
                  <a:pt x="385132" y="899065"/>
                  <a:pt x="399955" y="848325"/>
                </a:cubicBezTo>
                <a:lnTo>
                  <a:pt x="16840" y="848325"/>
                </a:lnTo>
                <a:lnTo>
                  <a:pt x="0" y="787279"/>
                </a:lnTo>
                <a:lnTo>
                  <a:pt x="416795" y="787279"/>
                </a:lnTo>
                <a:cubicBezTo>
                  <a:pt x="433635" y="730312"/>
                  <a:pt x="449949" y="672687"/>
                  <a:pt x="465737" y="614404"/>
                </a:cubicBezTo>
                <a:cubicBezTo>
                  <a:pt x="481524" y="556121"/>
                  <a:pt x="496786" y="497970"/>
                  <a:pt x="511521" y="439950"/>
                </a:cubicBezTo>
                <a:lnTo>
                  <a:pt x="138932" y="439950"/>
                </a:lnTo>
                <a:lnTo>
                  <a:pt x="122091" y="378904"/>
                </a:lnTo>
                <a:lnTo>
                  <a:pt x="526256" y="378904"/>
                </a:lnTo>
                <a:cubicBezTo>
                  <a:pt x="545333" y="302466"/>
                  <a:pt x="561910" y="231684"/>
                  <a:pt x="575987" y="166560"/>
                </a:cubicBezTo>
                <a:cubicBezTo>
                  <a:pt x="590065" y="101436"/>
                  <a:pt x="600853" y="45916"/>
                  <a:pt x="608352" y="0"/>
                </a:cubicBezTo>
                <a:close/>
              </a:path>
            </a:pathLst>
          </a:custGeom>
          <a:gradFill>
            <a:gsLst>
              <a:gs pos="26000">
                <a:srgbClr val="FFFFFF">
                  <a:alpha val="78000"/>
                </a:srgbClr>
              </a:gs>
              <a:gs pos="91000">
                <a:schemeClr val="tx1"/>
              </a:gs>
            </a:gsLst>
            <a:lin ang="48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grpSp>
        <p:nvGrpSpPr>
          <p:cNvPr id="122" name="组合 121"/>
          <p:cNvGrpSpPr/>
          <p:nvPr/>
        </p:nvGrpSpPr>
        <p:grpSpPr>
          <a:xfrm>
            <a:off x="-2022673" y="4524865"/>
            <a:ext cx="4233883" cy="3880306"/>
            <a:chOff x="9611106" y="489355"/>
            <a:chExt cx="1966094" cy="1801903"/>
          </a:xfrm>
        </p:grpSpPr>
        <p:sp>
          <p:nvSpPr>
            <p:cNvPr id="132" name="文本框 131"/>
            <p:cNvSpPr txBox="1"/>
            <p:nvPr/>
          </p:nvSpPr>
          <p:spPr>
            <a:xfrm>
              <a:off x="9611106" y="489355"/>
              <a:ext cx="1966094" cy="1801903"/>
            </a:xfrm>
            <a:custGeom>
              <a:avLst/>
              <a:gdLst/>
              <a:ahLst/>
              <a:cxnLst/>
              <a:rect l="l" t="t" r="r" b="b"/>
              <a:pathLst>
                <a:path w="1966094" h="1801903">
                  <a:moveTo>
                    <a:pt x="618877" y="0"/>
                  </a:moveTo>
                  <a:lnTo>
                    <a:pt x="930421" y="29471"/>
                  </a:lnTo>
                  <a:cubicBezTo>
                    <a:pt x="928798" y="44250"/>
                    <a:pt x="923098" y="56266"/>
                    <a:pt x="913318" y="65519"/>
                  </a:cubicBezTo>
                  <a:cubicBezTo>
                    <a:pt x="903538" y="74772"/>
                    <a:pt x="886786" y="81000"/>
                    <a:pt x="863060" y="84201"/>
                  </a:cubicBezTo>
                  <a:lnTo>
                    <a:pt x="863060" y="1740856"/>
                  </a:lnTo>
                  <a:lnTo>
                    <a:pt x="1092508" y="1740856"/>
                  </a:lnTo>
                  <a:lnTo>
                    <a:pt x="1092508" y="2105"/>
                  </a:lnTo>
                  <a:lnTo>
                    <a:pt x="1401947" y="31576"/>
                  </a:lnTo>
                  <a:cubicBezTo>
                    <a:pt x="1400456" y="46355"/>
                    <a:pt x="1395018" y="58371"/>
                    <a:pt x="1385633" y="67624"/>
                  </a:cubicBezTo>
                  <a:cubicBezTo>
                    <a:pt x="1376248" y="76877"/>
                    <a:pt x="1359232" y="83105"/>
                    <a:pt x="1334586" y="86306"/>
                  </a:cubicBezTo>
                  <a:lnTo>
                    <a:pt x="1334586" y="1277750"/>
                  </a:lnTo>
                  <a:cubicBezTo>
                    <a:pt x="1387080" y="1131583"/>
                    <a:pt x="1436811" y="980810"/>
                    <a:pt x="1483780" y="825433"/>
                  </a:cubicBezTo>
                  <a:cubicBezTo>
                    <a:pt x="1530748" y="670056"/>
                    <a:pt x="1569428" y="528230"/>
                    <a:pt x="1599819" y="399955"/>
                  </a:cubicBezTo>
                  <a:lnTo>
                    <a:pt x="1932413" y="511521"/>
                  </a:lnTo>
                  <a:cubicBezTo>
                    <a:pt x="1927238" y="524502"/>
                    <a:pt x="1917590" y="534852"/>
                    <a:pt x="1903469" y="542570"/>
                  </a:cubicBezTo>
                  <a:cubicBezTo>
                    <a:pt x="1889348" y="550289"/>
                    <a:pt x="1870227" y="553271"/>
                    <a:pt x="1846107" y="551517"/>
                  </a:cubicBezTo>
                  <a:cubicBezTo>
                    <a:pt x="1809074" y="629195"/>
                    <a:pt x="1763621" y="716852"/>
                    <a:pt x="1709748" y="814489"/>
                  </a:cubicBezTo>
                  <a:cubicBezTo>
                    <a:pt x="1655875" y="912126"/>
                    <a:pt x="1596856" y="1012569"/>
                    <a:pt x="1532692" y="1115819"/>
                  </a:cubicBezTo>
                  <a:cubicBezTo>
                    <a:pt x="1468528" y="1219070"/>
                    <a:pt x="1402492" y="1317954"/>
                    <a:pt x="1334586" y="1412472"/>
                  </a:cubicBezTo>
                  <a:lnTo>
                    <a:pt x="1334586" y="1740856"/>
                  </a:lnTo>
                  <a:lnTo>
                    <a:pt x="1561928" y="1740856"/>
                  </a:lnTo>
                  <a:lnTo>
                    <a:pt x="1705070" y="1534563"/>
                  </a:lnTo>
                  <a:cubicBezTo>
                    <a:pt x="1706538" y="1535694"/>
                    <a:pt x="1722079" y="1548870"/>
                    <a:pt x="1751693" y="1574091"/>
                  </a:cubicBezTo>
                  <a:cubicBezTo>
                    <a:pt x="1781306" y="1599313"/>
                    <a:pt x="1816182" y="1629797"/>
                    <a:pt x="1856320" y="1665543"/>
                  </a:cubicBezTo>
                  <a:cubicBezTo>
                    <a:pt x="1896458" y="1701289"/>
                    <a:pt x="1933050" y="1735516"/>
                    <a:pt x="1966094" y="1768221"/>
                  </a:cubicBezTo>
                  <a:cubicBezTo>
                    <a:pt x="1962760" y="1779755"/>
                    <a:pt x="1955744" y="1788263"/>
                    <a:pt x="1945043" y="1793745"/>
                  </a:cubicBezTo>
                  <a:cubicBezTo>
                    <a:pt x="1934342" y="1799227"/>
                    <a:pt x="1921010" y="1801946"/>
                    <a:pt x="1905048" y="1801902"/>
                  </a:cubicBezTo>
                  <a:lnTo>
                    <a:pt x="16840" y="1801902"/>
                  </a:lnTo>
                  <a:lnTo>
                    <a:pt x="0" y="1740856"/>
                  </a:lnTo>
                  <a:lnTo>
                    <a:pt x="618877" y="1740856"/>
                  </a:lnTo>
                  <a:lnTo>
                    <a:pt x="618877" y="0"/>
                  </a:lnTo>
                  <a:close/>
                </a:path>
              </a:pathLst>
            </a:custGeom>
            <a:gradFill>
              <a:gsLst>
                <a:gs pos="17000">
                  <a:srgbClr val="FFFFFF">
                    <a:alpha val="39000"/>
                  </a:srgbClr>
                </a:gs>
                <a:gs pos="84000">
                  <a:schemeClr val="tx1"/>
                </a:gs>
              </a:gsLst>
              <a:lin ang="54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sp>
          <p:nvSpPr>
            <p:cNvPr id="133" name="文本框 132"/>
            <p:cNvSpPr txBox="1"/>
            <p:nvPr/>
          </p:nvSpPr>
          <p:spPr>
            <a:xfrm>
              <a:off x="9707938" y="897730"/>
              <a:ext cx="471635" cy="975173"/>
            </a:xfrm>
            <a:custGeom>
              <a:avLst/>
              <a:gdLst/>
              <a:ahLst/>
              <a:cxnLst/>
              <a:rect l="l" t="t" r="r" b="b"/>
              <a:pathLst>
                <a:path w="471635" h="975173">
                  <a:moveTo>
                    <a:pt x="29471" y="0"/>
                  </a:moveTo>
                  <a:cubicBezTo>
                    <a:pt x="186492" y="142725"/>
                    <a:pt x="298979" y="280648"/>
                    <a:pt x="366932" y="413769"/>
                  </a:cubicBezTo>
                  <a:cubicBezTo>
                    <a:pt x="434885" y="546890"/>
                    <a:pt x="469749" y="661921"/>
                    <a:pt x="471526" y="758862"/>
                  </a:cubicBezTo>
                  <a:cubicBezTo>
                    <a:pt x="473302" y="855802"/>
                    <a:pt x="453436" y="921365"/>
                    <a:pt x="411927" y="955550"/>
                  </a:cubicBezTo>
                  <a:cubicBezTo>
                    <a:pt x="370419" y="989735"/>
                    <a:pt x="318714" y="979253"/>
                    <a:pt x="256813" y="924106"/>
                  </a:cubicBezTo>
                  <a:cubicBezTo>
                    <a:pt x="247823" y="775658"/>
                    <a:pt x="217914" y="620500"/>
                    <a:pt x="167087" y="458632"/>
                  </a:cubicBezTo>
                  <a:cubicBezTo>
                    <a:pt x="116259" y="296765"/>
                    <a:pt x="60564" y="147396"/>
                    <a:pt x="0" y="10525"/>
                  </a:cubicBezTo>
                  <a:lnTo>
                    <a:pt x="29471" y="0"/>
                  </a:lnTo>
                  <a:close/>
                </a:path>
              </a:pathLst>
            </a:custGeom>
            <a:gradFill>
              <a:gsLst>
                <a:gs pos="17000">
                  <a:srgbClr val="FFFFFF">
                    <a:alpha val="39000"/>
                  </a:srgbClr>
                </a:gs>
                <a:gs pos="84000">
                  <a:schemeClr val="tx1"/>
                </a:gs>
              </a:gsLst>
              <a:lin ang="3000000" scaled="0"/>
            </a:gradFill>
            <a:ln w="12700">
              <a:noFill/>
            </a:ln>
          </p:spPr>
          <p:txBody>
            <a:bodyPr wrap="square" lIns="47649" tIns="47649" rIns="47649" bIns="47649" rtlCol="0" anchor="t">
              <a:noAutofit/>
            </a:bodyPr>
            <a:lstStyle>
              <a:defPPr>
                <a:defRPr lang="zh-CN"/>
              </a:defPPr>
              <a:lvl1pPr algn="ctr" hangingPunct="0">
                <a:defRPr sz="6000" b="1">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defRPr>
              </a:lvl1pPr>
            </a:lstStyle>
            <a:p>
              <a:endParaRPr lang="zh-CN" altLang="en-US" dirty="0"/>
            </a:p>
          </p:txBody>
        </p:sp>
      </p:grpSp>
      <p:sp>
        <p:nvSpPr>
          <p:cNvPr id="69" name="矩形 68"/>
          <p:cNvSpPr/>
          <p:nvPr/>
        </p:nvSpPr>
        <p:spPr>
          <a:xfrm>
            <a:off x="-442226" y="-515815"/>
            <a:ext cx="18120706" cy="9008811"/>
          </a:xfrm>
          <a:prstGeom prst="rect">
            <a:avLst/>
          </a:prstGeom>
          <a:solidFill>
            <a:schemeClr val="tx1">
              <a:alpha val="60000"/>
            </a:schemeClr>
          </a:soli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7" name="组合 46"/>
          <p:cNvGrpSpPr/>
          <p:nvPr/>
        </p:nvGrpSpPr>
        <p:grpSpPr>
          <a:xfrm>
            <a:off x="12599910" y="-2531446"/>
            <a:ext cx="1779609" cy="1869033"/>
            <a:chOff x="9577379" y="1974859"/>
            <a:chExt cx="1779609" cy="1869033"/>
          </a:xfrm>
        </p:grpSpPr>
        <p:sp>
          <p:nvSpPr>
            <p:cNvPr id="48" name="矩形 47"/>
            <p:cNvSpPr/>
            <p:nvPr/>
          </p:nvSpPr>
          <p:spPr>
            <a:xfrm>
              <a:off x="9577380" y="1974859"/>
              <a:ext cx="1779608"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抗</a:t>
              </a:r>
              <a:endParaRPr lang="zh-CN" altLang="zh-CN" sz="6000" b="1" dirty="0">
                <a:solidFill>
                  <a:schemeClr val="bg1"/>
                </a:solidFill>
                <a:latin typeface="微软雅黑" panose="020B0503020204020204" pitchFamily="34" charset="-122"/>
                <a:ea typeface="微软雅黑" panose="020B0503020204020204" pitchFamily="34" charset="-122"/>
              </a:endParaRPr>
            </a:p>
          </p:txBody>
        </p:sp>
        <p:sp>
          <p:nvSpPr>
            <p:cNvPr id="49" name="矩形 48"/>
            <p:cNvSpPr/>
            <p:nvPr/>
          </p:nvSpPr>
          <p:spPr>
            <a:xfrm>
              <a:off x="9577379" y="2828229"/>
              <a:ext cx="1779608"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疫</a:t>
              </a:r>
              <a:endParaRPr lang="zh-CN" altLang="zh-CN" sz="6000" b="1" dirty="0">
                <a:solidFill>
                  <a:schemeClr val="bg1"/>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1333856" y="479442"/>
            <a:ext cx="15922520" cy="5933410"/>
            <a:chOff x="1333856" y="479442"/>
            <a:chExt cx="15922520" cy="5933410"/>
          </a:xfrm>
        </p:grpSpPr>
        <p:sp>
          <p:nvSpPr>
            <p:cNvPr id="2" name="矩形 1"/>
            <p:cNvSpPr/>
            <p:nvPr/>
          </p:nvSpPr>
          <p:spPr>
            <a:xfrm>
              <a:off x="4954167" y="2311828"/>
              <a:ext cx="5507343" cy="1323439"/>
            </a:xfrm>
            <a:prstGeom prst="rect">
              <a:avLst/>
            </a:prstGeom>
            <a:noFill/>
          </p:spPr>
          <p:txBody>
            <a:bodyPr wrap="square" rtlCol="0">
              <a:spAutoFit/>
            </a:bodyPr>
            <a:lstStyle/>
            <a:p>
              <a:pPr algn="dist"/>
              <a:r>
                <a:rPr lang="zh-CN" altLang="zh-CN" sz="8000" b="1" dirty="0">
                  <a:solidFill>
                    <a:schemeClr val="bg1"/>
                  </a:solidFill>
                  <a:latin typeface="微软雅黑" panose="020B0503020204020204" pitchFamily="34" charset="-122"/>
                  <a:ea typeface="微软雅黑" panose="020B0503020204020204" pitchFamily="34" charset="-122"/>
                </a:rPr>
                <a:t>能力建设年</a:t>
              </a:r>
              <a:endParaRPr lang="zh-CN" altLang="zh-CN" sz="80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776024" y="1104505"/>
              <a:ext cx="1779609" cy="1869033"/>
              <a:chOff x="9577379" y="1974859"/>
              <a:chExt cx="1779609" cy="1869033"/>
            </a:xfrm>
          </p:grpSpPr>
          <p:sp>
            <p:nvSpPr>
              <p:cNvPr id="44" name="矩形 43"/>
              <p:cNvSpPr/>
              <p:nvPr/>
            </p:nvSpPr>
            <p:spPr>
              <a:xfrm>
                <a:off x="9577380" y="1974859"/>
                <a:ext cx="1779608"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抗</a:t>
                </a:r>
                <a:endParaRPr lang="zh-CN" altLang="zh-CN" sz="6000" b="1" dirty="0">
                  <a:solidFill>
                    <a:schemeClr val="bg1"/>
                  </a:solidFill>
                  <a:latin typeface="微软雅黑" panose="020B0503020204020204" pitchFamily="34" charset="-122"/>
                  <a:ea typeface="微软雅黑" panose="020B0503020204020204" pitchFamily="34" charset="-122"/>
                </a:endParaRPr>
              </a:p>
            </p:txBody>
          </p:sp>
          <p:sp>
            <p:nvSpPr>
              <p:cNvPr id="45" name="矩形 44"/>
              <p:cNvSpPr/>
              <p:nvPr/>
            </p:nvSpPr>
            <p:spPr>
              <a:xfrm>
                <a:off x="9577379" y="2828229"/>
                <a:ext cx="1779608"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疫</a:t>
                </a:r>
                <a:endParaRPr lang="zh-CN" altLang="zh-CN" sz="6000" b="1" dirty="0">
                  <a:solidFill>
                    <a:schemeClr val="bg1"/>
                  </a:solidFill>
                  <a:latin typeface="微软雅黑" panose="020B0503020204020204" pitchFamily="34" charset="-122"/>
                  <a:ea typeface="微软雅黑" panose="020B0503020204020204" pitchFamily="34" charset="-122"/>
                </a:endParaRPr>
              </a:p>
            </p:txBody>
          </p:sp>
        </p:grpSp>
        <p:sp>
          <p:nvSpPr>
            <p:cNvPr id="50" name="矩形 49"/>
            <p:cNvSpPr/>
            <p:nvPr/>
          </p:nvSpPr>
          <p:spPr>
            <a:xfrm>
              <a:off x="4954167" y="3619081"/>
              <a:ext cx="2934665" cy="707886"/>
            </a:xfrm>
            <a:prstGeom prst="rect">
              <a:avLst/>
            </a:prstGeom>
            <a:noFill/>
          </p:spPr>
          <p:txBody>
            <a:bodyPr wrap="squar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物业英雄</a:t>
              </a:r>
              <a:endParaRPr lang="zh-CN" altLang="zh-CN" sz="4000" b="1" dirty="0">
                <a:solidFill>
                  <a:schemeClr val="bg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10743483" y="4321707"/>
              <a:ext cx="1779609" cy="1869033"/>
              <a:chOff x="9577379" y="1974859"/>
              <a:chExt cx="1779609" cy="1869033"/>
            </a:xfrm>
          </p:grpSpPr>
          <p:sp>
            <p:nvSpPr>
              <p:cNvPr id="52" name="矩形 51"/>
              <p:cNvSpPr/>
              <p:nvPr/>
            </p:nvSpPr>
            <p:spPr>
              <a:xfrm>
                <a:off x="9577380" y="1974859"/>
                <a:ext cx="1779608"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社</a:t>
                </a:r>
                <a:endParaRPr lang="zh-CN" altLang="zh-CN" sz="6000" b="1"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9577379" y="2828229"/>
                <a:ext cx="1779608"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区</a:t>
                </a:r>
                <a:endParaRPr lang="zh-CN" altLang="zh-CN" sz="6000" b="1" dirty="0">
                  <a:solidFill>
                    <a:schemeClr val="bg1"/>
                  </a:solidFill>
                  <a:latin typeface="微软雅黑" panose="020B0503020204020204" pitchFamily="34" charset="-122"/>
                  <a:ea typeface="微软雅黑" panose="020B0503020204020204" pitchFamily="34" charset="-122"/>
                </a:endParaRPr>
              </a:p>
            </p:txBody>
          </p:sp>
        </p:grpSp>
        <p:sp>
          <p:nvSpPr>
            <p:cNvPr id="4" name="矩形 3"/>
            <p:cNvSpPr/>
            <p:nvPr/>
          </p:nvSpPr>
          <p:spPr>
            <a:xfrm>
              <a:off x="10461510" y="3573277"/>
              <a:ext cx="4443210" cy="830997"/>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国家抗疫表彰</a:t>
              </a:r>
              <a:endParaRPr lang="zh-CN" altLang="zh-CN" sz="4800" b="1"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5540660" y="1210153"/>
              <a:ext cx="6046521" cy="1081103"/>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习近平总书记</a:t>
              </a:r>
              <a:endParaRPr lang="en-US" altLang="zh-CN" sz="3200" b="1" dirty="0">
                <a:solidFill>
                  <a:schemeClr val="bg1"/>
                </a:solidFill>
                <a:latin typeface="微软雅黑" panose="020B0503020204020204" pitchFamily="34" charset="-122"/>
                <a:ea typeface="微软雅黑" panose="020B0503020204020204" pitchFamily="34" charset="-122"/>
              </a:endParaRPr>
            </a:p>
            <a:p>
              <a:r>
                <a:rPr lang="zh-CN" altLang="en-US" sz="3200" b="1" dirty="0">
                  <a:solidFill>
                    <a:schemeClr val="bg1"/>
                  </a:solidFill>
                  <a:latin typeface="微软雅黑" panose="020B0503020204020204" pitchFamily="34" charset="-122"/>
                  <a:ea typeface="微软雅黑" panose="020B0503020204020204" pitchFamily="34" charset="-122"/>
                </a:rPr>
                <a:t>给郑州方圆集团全体职工回信</a:t>
              </a:r>
              <a:endParaRPr lang="zh-CN" altLang="zh-CN" sz="3200" b="1" dirty="0">
                <a:solidFill>
                  <a:schemeClr val="bg1"/>
                </a:solidFill>
                <a:latin typeface="微软雅黑" panose="020B0503020204020204" pitchFamily="34" charset="-122"/>
                <a:ea typeface="微软雅黑" panose="020B0503020204020204" pitchFamily="34" charset="-122"/>
              </a:endParaRPr>
            </a:p>
          </p:txBody>
        </p:sp>
        <p:sp>
          <p:nvSpPr>
            <p:cNvPr id="57" name="矩形 56"/>
            <p:cNvSpPr/>
            <p:nvPr/>
          </p:nvSpPr>
          <p:spPr>
            <a:xfrm>
              <a:off x="2844221" y="3611762"/>
              <a:ext cx="1779608"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新形势</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4954167" y="4380548"/>
              <a:ext cx="6919786" cy="523220"/>
            </a:xfrm>
            <a:prstGeom prst="rect">
              <a:avLst/>
            </a:prstGeom>
            <a:noFill/>
          </p:spPr>
          <p:txBody>
            <a:bodyPr wrap="square" rtlCol="0">
              <a:spAutoFit/>
            </a:bodyPr>
            <a:lstStyle/>
            <a:p>
              <a:r>
                <a:rPr lang="zh-HK" altLang="zh-CN" sz="2800" b="1" dirty="0">
                  <a:solidFill>
                    <a:schemeClr val="bg1"/>
                  </a:solidFill>
                  <a:latin typeface="微软雅黑" panose="020B0503020204020204" pitchFamily="34" charset="-122"/>
                  <a:ea typeface="微软雅黑" panose="020B0503020204020204" pitchFamily="34" charset="-122"/>
                </a:rPr>
                <a:t>完成新形势下宣传思想工作的使命任务</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59" name="矩形 58"/>
            <p:cNvSpPr/>
            <p:nvPr/>
          </p:nvSpPr>
          <p:spPr>
            <a:xfrm>
              <a:off x="4199316" y="1620948"/>
              <a:ext cx="913829" cy="3170099"/>
            </a:xfrm>
            <a:prstGeom prst="rect">
              <a:avLst/>
            </a:prstGeom>
            <a:noFill/>
          </p:spPr>
          <p:txBody>
            <a:bodyPr wrap="square" rtlCol="0">
              <a:spAutoFit/>
            </a:bodyPr>
            <a:lstStyle/>
            <a:p>
              <a:r>
                <a:rPr lang="zh-HK" altLang="zh-CN" sz="4000" b="1" dirty="0">
                  <a:solidFill>
                    <a:schemeClr val="bg1"/>
                  </a:solidFill>
                  <a:latin typeface="微软雅黑" panose="020B0503020204020204" pitchFamily="34" charset="-122"/>
                  <a:ea typeface="微软雅黑" panose="020B0503020204020204" pitchFamily="34" charset="-122"/>
                </a:rPr>
                <a:t>十九大精神</a:t>
              </a:r>
              <a:endParaRPr lang="zh-CN" altLang="zh-CN" sz="4000" b="1" dirty="0">
                <a:solidFill>
                  <a:schemeClr val="bg1"/>
                </a:solidFill>
                <a:latin typeface="微软雅黑" panose="020B0503020204020204" pitchFamily="34" charset="-122"/>
                <a:ea typeface="微软雅黑" panose="020B0503020204020204" pitchFamily="34" charset="-122"/>
              </a:endParaRPr>
            </a:p>
          </p:txBody>
        </p:sp>
        <p:sp>
          <p:nvSpPr>
            <p:cNvPr id="60" name="矩形 59"/>
            <p:cNvSpPr/>
            <p:nvPr/>
          </p:nvSpPr>
          <p:spPr>
            <a:xfrm>
              <a:off x="10500626" y="3042490"/>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四个意识</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1" name="矩形 60"/>
            <p:cNvSpPr/>
            <p:nvPr/>
          </p:nvSpPr>
          <p:spPr>
            <a:xfrm>
              <a:off x="10500626" y="2489043"/>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四个自信</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2" name="矩形 61"/>
            <p:cNvSpPr/>
            <p:nvPr/>
          </p:nvSpPr>
          <p:spPr>
            <a:xfrm>
              <a:off x="2844221" y="4067336"/>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举旗帜</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3" name="矩形 62"/>
            <p:cNvSpPr/>
            <p:nvPr/>
          </p:nvSpPr>
          <p:spPr>
            <a:xfrm>
              <a:off x="2844221" y="4522910"/>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聚民心</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2844221" y="4978484"/>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育新人</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2844221" y="5434058"/>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兴文化</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6" name="矩形 65"/>
            <p:cNvSpPr/>
            <p:nvPr/>
          </p:nvSpPr>
          <p:spPr>
            <a:xfrm>
              <a:off x="2844221" y="5889632"/>
              <a:ext cx="1985083"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展形象</a:t>
              </a:r>
              <a:endParaRPr lang="zh-CN" altLang="zh-CN" sz="2800" b="1" dirty="0">
                <a:solidFill>
                  <a:schemeClr val="bg1"/>
                </a:solidFill>
                <a:latin typeface="微软雅黑" panose="020B0503020204020204" pitchFamily="34" charset="-122"/>
                <a:ea typeface="微软雅黑" panose="020B0503020204020204" pitchFamily="34" charset="-122"/>
              </a:endParaRPr>
            </a:p>
          </p:txBody>
        </p:sp>
        <p:sp>
          <p:nvSpPr>
            <p:cNvPr id="67" name="矩形 66"/>
            <p:cNvSpPr/>
            <p:nvPr/>
          </p:nvSpPr>
          <p:spPr>
            <a:xfrm>
              <a:off x="7261292" y="3626930"/>
              <a:ext cx="3200218" cy="400110"/>
            </a:xfrm>
            <a:prstGeom prst="rect">
              <a:avLst/>
            </a:prstGeom>
            <a:noFill/>
          </p:spPr>
          <p:txBody>
            <a:bodyPr wrap="square" rtlCol="0">
              <a:spAutoFit/>
            </a:bodyPr>
            <a:lstStyle/>
            <a:p>
              <a:pPr algn="dist"/>
              <a:r>
                <a:rPr lang="zh-HK" altLang="zh-CN" sz="2000" b="1" dirty="0">
                  <a:solidFill>
                    <a:schemeClr val="bg1"/>
                  </a:solidFill>
                  <a:latin typeface="微软雅黑" panose="020B0503020204020204" pitchFamily="34" charset="-122"/>
                  <a:ea typeface="微软雅黑" panose="020B0503020204020204" pitchFamily="34" charset="-122"/>
                </a:rPr>
                <a:t>在关键处、要害处下功夫</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sp>
          <p:nvSpPr>
            <p:cNvPr id="68" name="矩形 67"/>
            <p:cNvSpPr/>
            <p:nvPr/>
          </p:nvSpPr>
          <p:spPr>
            <a:xfrm>
              <a:off x="7261292" y="3934824"/>
              <a:ext cx="3781612" cy="412715"/>
            </a:xfrm>
            <a:prstGeom prst="rect">
              <a:avLst/>
            </a:prstGeom>
            <a:noFill/>
          </p:spPr>
          <p:txBody>
            <a:bodyPr wrap="square" rtlCol="0">
              <a:spAutoFit/>
            </a:bodyPr>
            <a:lstStyle/>
            <a:p>
              <a:r>
                <a:rPr lang="zh-HK" altLang="zh-CN" sz="2000" b="1" dirty="0">
                  <a:solidFill>
                    <a:schemeClr val="bg1"/>
                  </a:solidFill>
                  <a:latin typeface="微软雅黑" panose="020B0503020204020204" pitchFamily="34" charset="-122"/>
                  <a:ea typeface="微软雅黑" panose="020B0503020204020204" pitchFamily="34" charset="-122"/>
                </a:rPr>
                <a:t>在工作质量和水平上下功夫</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12088240" y="3152654"/>
              <a:ext cx="3781611"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HK" altLang="zh-CN" dirty="0"/>
                <a:t>推动宣传思想工作不断强起来</a:t>
              </a:r>
              <a:endParaRPr lang="zh-CN" altLang="en-US" dirty="0"/>
            </a:p>
          </p:txBody>
        </p:sp>
        <p:sp>
          <p:nvSpPr>
            <p:cNvPr id="72" name="文本框 71"/>
            <p:cNvSpPr txBox="1"/>
            <p:nvPr/>
          </p:nvSpPr>
          <p:spPr>
            <a:xfrm>
              <a:off x="12073000" y="2793530"/>
              <a:ext cx="5183376" cy="4110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zh-CN" dirty="0"/>
                <a:t>创建绿色、文明、和谐有序的幸福社区</a:t>
              </a:r>
              <a:endParaRPr lang="zh-CN" altLang="en-US" dirty="0"/>
            </a:p>
          </p:txBody>
        </p:sp>
        <p:sp>
          <p:nvSpPr>
            <p:cNvPr id="74" name="文本框 73"/>
            <p:cNvSpPr txBox="1"/>
            <p:nvPr/>
          </p:nvSpPr>
          <p:spPr>
            <a:xfrm>
              <a:off x="12608943" y="1038692"/>
              <a:ext cx="504448" cy="1815882"/>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zh-CN" dirty="0"/>
                <a:t>乡村振兴</a:t>
              </a:r>
              <a:endParaRPr lang="zh-CN" altLang="en-US" dirty="0"/>
            </a:p>
          </p:txBody>
        </p:sp>
        <p:sp>
          <p:nvSpPr>
            <p:cNvPr id="76" name="文本框 75"/>
            <p:cNvSpPr txBox="1"/>
            <p:nvPr/>
          </p:nvSpPr>
          <p:spPr>
            <a:xfrm>
              <a:off x="12088240" y="1032219"/>
              <a:ext cx="542150" cy="1815882"/>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zh-CN" dirty="0"/>
                <a:t>城市治理</a:t>
              </a:r>
              <a:endParaRPr lang="zh-CN" altLang="en-US" dirty="0"/>
            </a:p>
          </p:txBody>
        </p:sp>
        <p:sp>
          <p:nvSpPr>
            <p:cNvPr id="78" name="文本框 77"/>
            <p:cNvSpPr txBox="1"/>
            <p:nvPr/>
          </p:nvSpPr>
          <p:spPr>
            <a:xfrm>
              <a:off x="5055553" y="479442"/>
              <a:ext cx="386367" cy="1815882"/>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zh-CN" dirty="0"/>
                <a:t>品牌形象</a:t>
              </a:r>
              <a:endParaRPr lang="zh-CN" altLang="en-US" dirty="0"/>
            </a:p>
          </p:txBody>
        </p:sp>
        <p:sp>
          <p:nvSpPr>
            <p:cNvPr id="80" name="文本框 79"/>
            <p:cNvSpPr txBox="1"/>
            <p:nvPr/>
          </p:nvSpPr>
          <p:spPr>
            <a:xfrm>
              <a:off x="1337964" y="1729740"/>
              <a:ext cx="2348172" cy="584775"/>
            </a:xfrm>
            <a:prstGeom prst="rect">
              <a:avLst/>
            </a:prstGeom>
            <a:noFill/>
          </p:spPr>
          <p:txBody>
            <a:bodyPr wrap="square" rtlCol="0">
              <a:spAutoFit/>
            </a:bodyPr>
            <a:lstStyle>
              <a:defPPr>
                <a:defRPr lang="zh-CN"/>
              </a:defPPr>
              <a:lvl1pPr>
                <a:defRPr sz="3200" b="1">
                  <a:solidFill>
                    <a:schemeClr val="bg1"/>
                  </a:solidFill>
                  <a:latin typeface="微软雅黑" panose="020B0503020204020204" pitchFamily="34" charset="-122"/>
                  <a:ea typeface="微软雅黑" panose="020B0503020204020204" pitchFamily="34" charset="-122"/>
                </a:defRPr>
              </a:lvl1pPr>
            </a:lstStyle>
            <a:p>
              <a:r>
                <a:rPr lang="zh-CN" altLang="zh-CN" dirty="0"/>
                <a:t>专业规范</a:t>
              </a:r>
              <a:endParaRPr lang="zh-CN" altLang="en-US" dirty="0"/>
            </a:p>
          </p:txBody>
        </p:sp>
        <p:sp>
          <p:nvSpPr>
            <p:cNvPr id="82" name="文本框 81"/>
            <p:cNvSpPr txBox="1"/>
            <p:nvPr/>
          </p:nvSpPr>
          <p:spPr>
            <a:xfrm>
              <a:off x="13159555" y="1609598"/>
              <a:ext cx="2400300" cy="584775"/>
            </a:xfrm>
            <a:prstGeom prst="rect">
              <a:avLst/>
            </a:prstGeom>
            <a:noFill/>
          </p:spPr>
          <p:txBody>
            <a:bodyPr wrap="square" rtlCol="0">
              <a:spAutoFit/>
            </a:bodyPr>
            <a:lstStyle>
              <a:defPPr>
                <a:defRPr lang="zh-CN"/>
              </a:defPPr>
              <a:lvl1pPr>
                <a:defRPr sz="3200" b="1">
                  <a:solidFill>
                    <a:schemeClr val="bg1"/>
                  </a:solidFill>
                  <a:latin typeface="微软雅黑" panose="020B0503020204020204" pitchFamily="34" charset="-122"/>
                  <a:ea typeface="微软雅黑" panose="020B0503020204020204" pitchFamily="34" charset="-122"/>
                </a:defRPr>
              </a:lvl1pPr>
            </a:lstStyle>
            <a:p>
              <a:r>
                <a:rPr lang="zh-CN" altLang="zh-CN" dirty="0"/>
                <a:t>自豪感</a:t>
              </a:r>
              <a:endParaRPr lang="zh-CN" altLang="en-US" dirty="0"/>
            </a:p>
          </p:txBody>
        </p:sp>
        <p:sp>
          <p:nvSpPr>
            <p:cNvPr id="84" name="文本框 83"/>
            <p:cNvSpPr txBox="1"/>
            <p:nvPr/>
          </p:nvSpPr>
          <p:spPr>
            <a:xfrm>
              <a:off x="13159555" y="2202625"/>
              <a:ext cx="2400300" cy="584775"/>
            </a:xfrm>
            <a:prstGeom prst="rect">
              <a:avLst/>
            </a:prstGeom>
            <a:noFill/>
          </p:spPr>
          <p:txBody>
            <a:bodyPr wrap="square" rtlCol="0">
              <a:spAutoFit/>
            </a:bodyPr>
            <a:lstStyle>
              <a:defPPr>
                <a:defRPr lang="zh-CN"/>
              </a:defPPr>
              <a:lvl1pPr>
                <a:defRPr sz="3200" b="1">
                  <a:solidFill>
                    <a:schemeClr val="bg1"/>
                  </a:solidFill>
                  <a:latin typeface="微软雅黑" panose="020B0503020204020204" pitchFamily="34" charset="-122"/>
                  <a:ea typeface="微软雅黑" panose="020B0503020204020204" pitchFamily="34" charset="-122"/>
                </a:defRPr>
              </a:lvl1pPr>
            </a:lstStyle>
            <a:p>
              <a:r>
                <a:rPr lang="zh-CN" altLang="zh-CN" dirty="0"/>
                <a:t>归属感</a:t>
              </a:r>
              <a:endParaRPr lang="zh-CN" altLang="en-US" dirty="0"/>
            </a:p>
          </p:txBody>
        </p:sp>
        <p:sp>
          <p:nvSpPr>
            <p:cNvPr id="86" name="文本框 85"/>
            <p:cNvSpPr txBox="1"/>
            <p:nvPr/>
          </p:nvSpPr>
          <p:spPr>
            <a:xfrm>
              <a:off x="8540627" y="995245"/>
              <a:ext cx="3698998" cy="718722"/>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HK" altLang="zh-CN" dirty="0"/>
                <a:t>从四个方面推动</a:t>
              </a:r>
              <a:endParaRPr lang="en-US" altLang="zh-HK" dirty="0"/>
            </a:p>
            <a:p>
              <a:r>
                <a:rPr lang="zh-HK" altLang="zh-CN" dirty="0"/>
                <a:t>全行业的舆论</a:t>
              </a:r>
              <a:r>
                <a:rPr lang="zh-CN" altLang="zh-CN" dirty="0"/>
                <a:t>宣传</a:t>
              </a:r>
              <a:r>
                <a:rPr lang="zh-HK" altLang="zh-CN" dirty="0"/>
                <a:t>能力建设</a:t>
              </a:r>
              <a:endParaRPr lang="zh-CN" altLang="en-US" dirty="0"/>
            </a:p>
          </p:txBody>
        </p:sp>
        <p:sp>
          <p:nvSpPr>
            <p:cNvPr id="88" name="文本框 87"/>
            <p:cNvSpPr txBox="1"/>
            <p:nvPr/>
          </p:nvSpPr>
          <p:spPr>
            <a:xfrm>
              <a:off x="12088240" y="4439242"/>
              <a:ext cx="1279371" cy="526609"/>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HK" altLang="zh-CN" dirty="0"/>
                <a:t>创新</a:t>
              </a:r>
              <a:endParaRPr lang="zh-CN" altLang="en-US" dirty="0"/>
            </a:p>
          </p:txBody>
        </p:sp>
        <p:sp>
          <p:nvSpPr>
            <p:cNvPr id="90" name="文本框 89"/>
            <p:cNvSpPr txBox="1"/>
            <p:nvPr/>
          </p:nvSpPr>
          <p:spPr>
            <a:xfrm>
              <a:off x="1333856" y="2904387"/>
              <a:ext cx="3147060" cy="70788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zh-CN" dirty="0"/>
                <a:t>加大疫情防控宣传力度</a:t>
              </a:r>
              <a:endParaRPr lang="en-US" altLang="zh-CN" dirty="0"/>
            </a:p>
            <a:p>
              <a:r>
                <a:rPr lang="zh-CN" altLang="zh-CN" dirty="0"/>
                <a:t>科学宣传疫情防护知识</a:t>
              </a:r>
              <a:endParaRPr lang="zh-CN" altLang="en-US" dirty="0"/>
            </a:p>
          </p:txBody>
        </p:sp>
        <p:sp>
          <p:nvSpPr>
            <p:cNvPr id="92" name="文本框 91"/>
            <p:cNvSpPr txBox="1"/>
            <p:nvPr/>
          </p:nvSpPr>
          <p:spPr>
            <a:xfrm>
              <a:off x="1333856" y="2311673"/>
              <a:ext cx="2507940" cy="584775"/>
            </a:xfrm>
            <a:prstGeom prst="rect">
              <a:avLst/>
            </a:prstGeom>
            <a:noFill/>
          </p:spPr>
          <p:txBody>
            <a:bodyPr wrap="square" rtlCol="0">
              <a:spAutoFit/>
            </a:bodyPr>
            <a:lstStyle>
              <a:defPPr>
                <a:defRPr lang="zh-CN"/>
              </a:defPPr>
              <a:lvl1pPr>
                <a:defRPr sz="3200" b="1">
                  <a:solidFill>
                    <a:schemeClr val="bg1"/>
                  </a:solidFill>
                  <a:latin typeface="微软雅黑" panose="020B0503020204020204" pitchFamily="34" charset="-122"/>
                  <a:ea typeface="微软雅黑" panose="020B0503020204020204" pitchFamily="34" charset="-122"/>
                </a:defRPr>
              </a:lvl1pPr>
            </a:lstStyle>
            <a:p>
              <a:r>
                <a:rPr lang="zh-CN" altLang="zh-CN" dirty="0"/>
                <a:t>专业价值</a:t>
              </a:r>
              <a:endParaRPr lang="zh-CN" altLang="en-US" dirty="0"/>
            </a:p>
          </p:txBody>
        </p:sp>
        <p:sp>
          <p:nvSpPr>
            <p:cNvPr id="94" name="文本框 93"/>
            <p:cNvSpPr txBox="1"/>
            <p:nvPr/>
          </p:nvSpPr>
          <p:spPr>
            <a:xfrm>
              <a:off x="4093520" y="4957837"/>
              <a:ext cx="8641080" cy="70788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zh-CN" dirty="0"/>
                <a:t>物业管理行业在重塑社会公众认知等方面取得了核心突破</a:t>
              </a:r>
              <a:endParaRPr lang="en-US" altLang="zh-CN" dirty="0"/>
            </a:p>
            <a:p>
              <a:r>
                <a:rPr lang="zh-CN" altLang="zh-CN" dirty="0"/>
                <a:t>形成广泛的社会认可效应</a:t>
              </a:r>
              <a:endParaRPr lang="zh-CN" altLang="en-US" dirty="0"/>
            </a:p>
          </p:txBody>
        </p:sp>
        <p:sp>
          <p:nvSpPr>
            <p:cNvPr id="96" name="文本框 95"/>
            <p:cNvSpPr txBox="1"/>
            <p:nvPr/>
          </p:nvSpPr>
          <p:spPr>
            <a:xfrm>
              <a:off x="12067104" y="4873659"/>
              <a:ext cx="2312414" cy="541279"/>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en-US" altLang="zh-CN" dirty="0"/>
                <a:t>UGC</a:t>
              </a:r>
              <a:r>
                <a:rPr lang="zh-HK" altLang="zh-CN" dirty="0"/>
                <a:t>模式</a:t>
              </a:r>
              <a:endParaRPr lang="zh-CN" altLang="en-US" dirty="0"/>
            </a:p>
          </p:txBody>
        </p:sp>
        <p:sp>
          <p:nvSpPr>
            <p:cNvPr id="98" name="文本框 97"/>
            <p:cNvSpPr txBox="1"/>
            <p:nvPr/>
          </p:nvSpPr>
          <p:spPr>
            <a:xfrm>
              <a:off x="14240104" y="3635267"/>
              <a:ext cx="1220120"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HK" altLang="zh-CN" dirty="0"/>
                <a:t>定位</a:t>
              </a:r>
              <a:endParaRPr lang="zh-CN" altLang="en-US" dirty="0"/>
            </a:p>
          </p:txBody>
        </p:sp>
        <p:sp>
          <p:nvSpPr>
            <p:cNvPr id="100" name="文本框 99"/>
            <p:cNvSpPr txBox="1"/>
            <p:nvPr/>
          </p:nvSpPr>
          <p:spPr>
            <a:xfrm>
              <a:off x="11010961" y="1720610"/>
              <a:ext cx="1638929" cy="830997"/>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zh-CN" sz="2400" dirty="0"/>
                <a:t>通民心</a:t>
              </a:r>
              <a:endParaRPr lang="en-US" altLang="zh-CN" sz="2400" dirty="0"/>
            </a:p>
            <a:p>
              <a:r>
                <a:rPr lang="zh-CN" altLang="zh-CN" sz="2400" dirty="0"/>
                <a:t>赢人心</a:t>
              </a:r>
              <a:endParaRPr lang="zh-CN" altLang="en-US" sz="2400" dirty="0"/>
            </a:p>
          </p:txBody>
        </p:sp>
        <p:sp>
          <p:nvSpPr>
            <p:cNvPr id="102" name="文本框 101"/>
            <p:cNvSpPr txBox="1"/>
            <p:nvPr/>
          </p:nvSpPr>
          <p:spPr>
            <a:xfrm>
              <a:off x="5551770" y="902644"/>
              <a:ext cx="1488874"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HK" altLang="zh-CN" dirty="0"/>
                <a:t>美好生活</a:t>
              </a:r>
              <a:endParaRPr lang="zh-CN" altLang="en-US" dirty="0"/>
            </a:p>
          </p:txBody>
        </p:sp>
      </p:grpSp>
      <p:sp>
        <p:nvSpPr>
          <p:cNvPr id="75" name="椭圆 74"/>
          <p:cNvSpPr/>
          <p:nvPr/>
        </p:nvSpPr>
        <p:spPr>
          <a:xfrm>
            <a:off x="-1101036" y="-5759144"/>
            <a:ext cx="19438326" cy="19438326"/>
          </a:xfrm>
          <a:prstGeom prst="ellipse">
            <a:avLst/>
          </a:prstGeom>
          <a:gradFill flip="none" rotWithShape="1">
            <a:gsLst>
              <a:gs pos="0">
                <a:schemeClr val="tx1">
                  <a:alpha val="0"/>
                </a:schemeClr>
              </a:gs>
              <a:gs pos="72000">
                <a:schemeClr val="tx1">
                  <a:alpha val="61000"/>
                </a:schemeClr>
              </a:gs>
            </a:gsLst>
            <a:path path="circle">
              <a:fillToRect l="50000" t="50000" r="50000" b="50000"/>
            </a:path>
            <a:tileRect/>
          </a:gradFill>
          <a:ln w="12700">
            <a:noFill/>
          </a:ln>
        </p:spPr>
        <p:txBody>
          <a:bodyPr wrap="square"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2" name="椭圆 131" hidden="1"/>
          <p:cNvSpPr/>
          <p:nvPr/>
        </p:nvSpPr>
        <p:spPr>
          <a:xfrm>
            <a:off x="-6787250" y="-6662620"/>
            <a:ext cx="15635270" cy="15635270"/>
          </a:xfrm>
          <a:prstGeom prst="ellipse">
            <a:avLst/>
          </a:prstGeom>
          <a:gradFill flip="none" rotWithShape="1">
            <a:gsLst>
              <a:gs pos="48000">
                <a:schemeClr val="tx1">
                  <a:alpha val="0"/>
                </a:schemeClr>
              </a:gs>
              <a:gs pos="8000">
                <a:schemeClr val="tx1">
                  <a:alpha val="31000"/>
                </a:schemeClr>
              </a:gs>
            </a:gsLst>
            <a:path path="circle">
              <a:fillToRect l="50000" t="50000" r="50000" b="50000"/>
            </a:path>
            <a:tileRect/>
          </a:gra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12031267" y="2986723"/>
            <a:ext cx="2716945" cy="707886"/>
          </a:xfrm>
          <a:prstGeom prst="rect">
            <a:avLst/>
          </a:prstGeom>
          <a:noFill/>
        </p:spPr>
        <p:txBody>
          <a:bodyPr wrap="square" rtlCol="0">
            <a:spAutoFit/>
          </a:bodyPr>
          <a:lstStyle/>
          <a:p>
            <a:r>
              <a:rPr lang="zh-CN" altLang="en-US" sz="4000" b="1" dirty="0">
                <a:solidFill>
                  <a:schemeClr val="bg1">
                    <a:lumMod val="95000"/>
                  </a:schemeClr>
                </a:solidFill>
                <a:latin typeface="微软雅黑" panose="020B0503020204020204" pitchFamily="34" charset="-122"/>
                <a:ea typeface="微软雅黑" panose="020B0503020204020204" pitchFamily="34" charset="-122"/>
              </a:rPr>
              <a:t>党建引领</a:t>
            </a:r>
            <a:endParaRPr lang="zh-CN" altLang="zh-CN" sz="40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12031267" y="2249468"/>
            <a:ext cx="3069646" cy="707886"/>
          </a:xfrm>
          <a:prstGeom prst="rect">
            <a:avLst/>
          </a:prstGeom>
          <a:noFill/>
        </p:spPr>
        <p:txBody>
          <a:bodyPr wrap="square" rtlCol="0">
            <a:spAutoFit/>
          </a:bodyPr>
          <a:lstStyle/>
          <a:p>
            <a:r>
              <a:rPr lang="zh-CN" altLang="en-US" sz="4000" b="1" dirty="0">
                <a:solidFill>
                  <a:schemeClr val="bg1">
                    <a:lumMod val="85000"/>
                  </a:schemeClr>
                </a:solidFill>
                <a:latin typeface="微软雅黑" panose="020B0503020204020204" pitchFamily="34" charset="-122"/>
                <a:ea typeface="微软雅黑" panose="020B0503020204020204" pitchFamily="34" charset="-122"/>
              </a:rPr>
              <a:t>联防联控</a:t>
            </a:r>
            <a:endParaRPr lang="zh-CN" altLang="zh-CN" sz="40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14791710" y="5075378"/>
            <a:ext cx="2848085" cy="461665"/>
          </a:xfrm>
          <a:prstGeom prst="rect">
            <a:avLst/>
          </a:prstGeom>
          <a:noFill/>
        </p:spPr>
        <p:txBody>
          <a:bodyPr wrap="square" rtlCol="0">
            <a:spAutoFit/>
          </a:bodyPr>
          <a:lstStyle/>
          <a:p>
            <a:r>
              <a:rPr lang="zh-CN" altLang="en-US" sz="2400" b="1" dirty="0">
                <a:solidFill>
                  <a:schemeClr val="bg1">
                    <a:lumMod val="65000"/>
                  </a:schemeClr>
                </a:solidFill>
                <a:latin typeface="微软雅黑" panose="020B0503020204020204" pitchFamily="34" charset="-122"/>
                <a:ea typeface="微软雅黑" panose="020B0503020204020204" pitchFamily="34" charset="-122"/>
              </a:rPr>
              <a:t>垃圾分类</a:t>
            </a:r>
            <a:endParaRPr lang="zh-CN" altLang="zh-CN" sz="24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12031267" y="5075378"/>
            <a:ext cx="2076387" cy="461665"/>
          </a:xfrm>
          <a:prstGeom prst="rect">
            <a:avLst/>
          </a:prstGeom>
          <a:noFill/>
        </p:spPr>
        <p:txBody>
          <a:bodyPr wrap="square" rtlCol="0">
            <a:spAutoFit/>
          </a:bodyPr>
          <a:lstStyle/>
          <a:p>
            <a:r>
              <a:rPr lang="zh-CN" altLang="en-US" sz="2400" b="1" dirty="0">
                <a:solidFill>
                  <a:schemeClr val="bg1">
                    <a:lumMod val="65000"/>
                  </a:schemeClr>
                </a:solidFill>
                <a:latin typeface="微软雅黑" panose="020B0503020204020204" pitchFamily="34" charset="-122"/>
                <a:ea typeface="微软雅黑" panose="020B0503020204020204" pitchFamily="34" charset="-122"/>
              </a:rPr>
              <a:t>医院服务</a:t>
            </a:r>
            <a:endParaRPr lang="zh-CN" altLang="zh-CN" sz="24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2031267" y="5566411"/>
            <a:ext cx="1865851" cy="461665"/>
          </a:xfrm>
          <a:prstGeom prst="rect">
            <a:avLst/>
          </a:prstGeom>
          <a:noFill/>
        </p:spPr>
        <p:txBody>
          <a:bodyPr wrap="square" rtlCol="0">
            <a:spAutoFit/>
          </a:bodyPr>
          <a:lstStyle/>
          <a:p>
            <a:r>
              <a:rPr lang="zh-CN" altLang="en-US" sz="2400" b="1" dirty="0">
                <a:solidFill>
                  <a:schemeClr val="bg1">
                    <a:lumMod val="65000"/>
                  </a:schemeClr>
                </a:solidFill>
                <a:latin typeface="微软雅黑" panose="020B0503020204020204" pitchFamily="34" charset="-122"/>
                <a:ea typeface="微软雅黑" panose="020B0503020204020204" pitchFamily="34" charset="-122"/>
              </a:rPr>
              <a:t>脱贫攻坚</a:t>
            </a:r>
            <a:endParaRPr lang="zh-CN" altLang="zh-CN" sz="24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12031267" y="1696879"/>
            <a:ext cx="3543079"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bg1">
                    <a:lumMod val="85000"/>
                  </a:schemeClr>
                </a:solidFill>
              </a:rPr>
              <a:t>复工复产</a:t>
            </a:r>
            <a:endParaRPr lang="zh-CN" altLang="en-US" dirty="0">
              <a:solidFill>
                <a:schemeClr val="bg1">
                  <a:lumMod val="85000"/>
                </a:schemeClr>
              </a:solidFill>
            </a:endParaRPr>
          </a:p>
        </p:txBody>
      </p:sp>
      <p:sp>
        <p:nvSpPr>
          <p:cNvPr id="43" name="文本框 42"/>
          <p:cNvSpPr txBox="1"/>
          <p:nvPr/>
        </p:nvSpPr>
        <p:spPr>
          <a:xfrm>
            <a:off x="12031267" y="4461233"/>
            <a:ext cx="2456178" cy="584776"/>
          </a:xfrm>
          <a:prstGeom prst="rect">
            <a:avLst/>
          </a:prstGeom>
          <a:noFill/>
        </p:spPr>
        <p:txBody>
          <a:bodyPr wrap="square" rtlCol="0">
            <a:spAutoFit/>
          </a:bodyPr>
          <a:lstStyle>
            <a:defPPr>
              <a:defRPr lang="zh-CN"/>
            </a:defPPr>
            <a:lvl1pPr>
              <a:defRPr sz="32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bg1">
                    <a:lumMod val="85000"/>
                  </a:schemeClr>
                </a:solidFill>
              </a:rPr>
              <a:t>稳岗就业</a:t>
            </a:r>
            <a:endParaRPr lang="zh-CN" altLang="en-US" dirty="0">
              <a:solidFill>
                <a:schemeClr val="bg1">
                  <a:lumMod val="85000"/>
                </a:schemeClr>
              </a:solidFill>
            </a:endParaRPr>
          </a:p>
        </p:txBody>
      </p:sp>
      <p:sp>
        <p:nvSpPr>
          <p:cNvPr id="46" name="文本框 45"/>
          <p:cNvSpPr txBox="1"/>
          <p:nvPr/>
        </p:nvSpPr>
        <p:spPr>
          <a:xfrm>
            <a:off x="13389919" y="5566410"/>
            <a:ext cx="1988422" cy="119888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HK" altLang="en-US" sz="2400" dirty="0">
                <a:solidFill>
                  <a:schemeClr val="bg1">
                    <a:lumMod val="65000"/>
                  </a:schemeClr>
                </a:solidFill>
              </a:rPr>
              <a:t>精准扶贫</a:t>
            </a:r>
            <a:endParaRPr lang="zh-HK" altLang="en-US" sz="2400" dirty="0">
              <a:solidFill>
                <a:schemeClr val="bg1">
                  <a:lumMod val="65000"/>
                </a:schemeClr>
              </a:solidFill>
            </a:endParaRPr>
          </a:p>
          <a:p>
            <a:r>
              <a:rPr lang="zh-CN" altLang="zh-HK" sz="2400" dirty="0">
                <a:solidFill>
                  <a:schemeClr val="bg1">
                    <a:lumMod val="65000"/>
                  </a:schemeClr>
                </a:solidFill>
              </a:rPr>
              <a:t>政府决策</a:t>
            </a:r>
            <a:endParaRPr lang="zh-HK" altLang="en-US" sz="2400" dirty="0">
              <a:solidFill>
                <a:schemeClr val="bg1">
                  <a:lumMod val="65000"/>
                </a:schemeClr>
              </a:solidFill>
            </a:endParaRPr>
          </a:p>
          <a:p>
            <a:endParaRPr lang="zh-CN" altLang="en-US" sz="2400" dirty="0">
              <a:solidFill>
                <a:schemeClr val="bg1">
                  <a:lumMod val="65000"/>
                </a:schemeClr>
              </a:solidFill>
            </a:endParaRPr>
          </a:p>
        </p:txBody>
      </p:sp>
      <p:sp>
        <p:nvSpPr>
          <p:cNvPr id="55" name="文本框 54"/>
          <p:cNvSpPr txBox="1"/>
          <p:nvPr/>
        </p:nvSpPr>
        <p:spPr>
          <a:xfrm>
            <a:off x="12031267" y="1144290"/>
            <a:ext cx="2944967"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bg1">
                    <a:lumMod val="65000"/>
                  </a:schemeClr>
                </a:solidFill>
              </a:rPr>
              <a:t>新型城镇化建设</a:t>
            </a:r>
            <a:endParaRPr lang="zh-CN" altLang="en-US" dirty="0">
              <a:solidFill>
                <a:schemeClr val="bg1">
                  <a:lumMod val="65000"/>
                </a:schemeClr>
              </a:solidFill>
            </a:endParaRPr>
          </a:p>
        </p:txBody>
      </p:sp>
      <p:sp>
        <p:nvSpPr>
          <p:cNvPr id="56" name="文本框 55"/>
          <p:cNvSpPr txBox="1"/>
          <p:nvPr/>
        </p:nvSpPr>
        <p:spPr>
          <a:xfrm>
            <a:off x="13389739" y="5075378"/>
            <a:ext cx="1491573" cy="461665"/>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en-US" sz="2400" dirty="0">
                <a:solidFill>
                  <a:schemeClr val="bg1">
                    <a:lumMod val="65000"/>
                  </a:schemeClr>
                </a:solidFill>
              </a:rPr>
              <a:t>社区治理</a:t>
            </a:r>
            <a:endParaRPr lang="zh-CN" altLang="en-US" sz="2400" dirty="0">
              <a:solidFill>
                <a:schemeClr val="bg1">
                  <a:lumMod val="65000"/>
                </a:schemeClr>
              </a:solidFill>
            </a:endParaRPr>
          </a:p>
        </p:txBody>
      </p:sp>
      <p:sp>
        <p:nvSpPr>
          <p:cNvPr id="61" name="文本框 60"/>
          <p:cNvSpPr txBox="1"/>
          <p:nvPr/>
        </p:nvSpPr>
        <p:spPr>
          <a:xfrm>
            <a:off x="13704920" y="3980785"/>
            <a:ext cx="2346815" cy="461665"/>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sz="2400" dirty="0">
                <a:solidFill>
                  <a:schemeClr val="bg1">
                    <a:lumMod val="65000"/>
                  </a:schemeClr>
                </a:solidFill>
              </a:rPr>
              <a:t>平凡劳动者</a:t>
            </a:r>
            <a:endParaRPr lang="zh-CN" altLang="en-US" sz="2400" dirty="0">
              <a:solidFill>
                <a:schemeClr val="bg1">
                  <a:lumMod val="65000"/>
                </a:schemeClr>
              </a:solidFill>
            </a:endParaRPr>
          </a:p>
        </p:txBody>
      </p:sp>
      <p:sp>
        <p:nvSpPr>
          <p:cNvPr id="4" name="矩形 3"/>
          <p:cNvSpPr/>
          <p:nvPr/>
        </p:nvSpPr>
        <p:spPr>
          <a:xfrm>
            <a:off x="12031267" y="3723978"/>
            <a:ext cx="3705556" cy="707886"/>
          </a:xfrm>
          <a:prstGeom prst="rect">
            <a:avLst/>
          </a:prstGeom>
          <a:noFill/>
        </p:spPr>
        <p:txBody>
          <a:bodyPr wrap="square" rtlCol="0">
            <a:spAutoFit/>
          </a:bodyPr>
          <a:lstStyle/>
          <a:p>
            <a:r>
              <a:rPr lang="zh-CN" altLang="en-US" sz="4000" b="1" dirty="0">
                <a:solidFill>
                  <a:schemeClr val="bg1">
                    <a:lumMod val="95000"/>
                  </a:schemeClr>
                </a:solidFill>
                <a:latin typeface="微软雅黑" panose="020B0503020204020204" pitchFamily="34" charset="-122"/>
                <a:ea typeface="微软雅黑" panose="020B0503020204020204" pitchFamily="34" charset="-122"/>
              </a:rPr>
              <a:t>民法典</a:t>
            </a:r>
            <a:endParaRPr lang="zh-CN" altLang="zh-CN" sz="40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8" name="矩形 67"/>
          <p:cNvSpPr/>
          <p:nvPr/>
        </p:nvSpPr>
        <p:spPr>
          <a:xfrm>
            <a:off x="14236396" y="2249468"/>
            <a:ext cx="3069646" cy="707886"/>
          </a:xfrm>
          <a:prstGeom prst="rect">
            <a:avLst/>
          </a:prstGeom>
          <a:noFill/>
        </p:spPr>
        <p:txBody>
          <a:bodyPr wrap="square" rtlCol="0">
            <a:spAutoFit/>
          </a:bodyPr>
          <a:lstStyle/>
          <a:p>
            <a:r>
              <a:rPr lang="zh-CN" altLang="en-US" sz="4000" b="1" dirty="0">
                <a:solidFill>
                  <a:schemeClr val="bg1">
                    <a:lumMod val="85000"/>
                  </a:schemeClr>
                </a:solidFill>
                <a:latin typeface="微软雅黑" panose="020B0503020204020204" pitchFamily="34" charset="-122"/>
                <a:ea typeface="微软雅黑" panose="020B0503020204020204" pitchFamily="34" charset="-122"/>
              </a:rPr>
              <a:t>智能防控</a:t>
            </a:r>
            <a:endParaRPr lang="zh-CN" altLang="zh-CN" sz="40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1460303" y="439790"/>
            <a:ext cx="12889537" cy="645160"/>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议题设置与媒体关系</a:t>
            </a:r>
            <a:endParaRPr lang="zh-CN" altLang="en-US" sz="3600" spc="600" dirty="0">
              <a:solidFill>
                <a:schemeClr val="bg1"/>
              </a:solidFill>
              <a:latin typeface="微软雅黑" panose="020B0503020204020204" pitchFamily="34" charset="-122"/>
              <a:ea typeface="微软雅黑" panose="020B0503020204020204" pitchFamily="34" charset="-122"/>
            </a:endParaRPr>
          </a:p>
        </p:txBody>
      </p:sp>
      <p:sp>
        <p:nvSpPr>
          <p:cNvPr id="3" name="object 21"/>
          <p:cNvSpPr/>
          <p:nvPr/>
        </p:nvSpPr>
        <p:spPr>
          <a:xfrm>
            <a:off x="738187" y="507626"/>
            <a:ext cx="534857" cy="465522"/>
          </a:xfrm>
          <a:prstGeom prst="rect">
            <a:avLst/>
          </a:prstGeom>
          <a:blipFill>
            <a:blip r:embed="rId2" cstate="print"/>
            <a:stretch>
              <a:fillRect/>
            </a:stretch>
          </a:blipFill>
        </p:spPr>
        <p:txBody>
          <a:bodyPr wrap="square" lIns="0" tIns="0" rIns="0" bIns="0" rtlCol="0"/>
          <a:lstStyle/>
          <a:p/>
        </p:txBody>
      </p:sp>
      <p:grpSp>
        <p:nvGrpSpPr>
          <p:cNvPr id="22" name="组合 21"/>
          <p:cNvGrpSpPr/>
          <p:nvPr/>
        </p:nvGrpSpPr>
        <p:grpSpPr>
          <a:xfrm>
            <a:off x="2387022" y="1383061"/>
            <a:ext cx="7964805" cy="4455160"/>
            <a:chOff x="1243" y="1149"/>
            <a:chExt cx="12543" cy="7016"/>
          </a:xfrm>
        </p:grpSpPr>
        <p:pic>
          <p:nvPicPr>
            <p:cNvPr id="23" name="图片 22"/>
            <p:cNvPicPr>
              <a:picLocks noChangeAspect="1"/>
            </p:cNvPicPr>
            <p:nvPr/>
          </p:nvPicPr>
          <p:blipFill>
            <a:blip r:embed="rId3"/>
            <a:stretch>
              <a:fillRect/>
            </a:stretch>
          </p:blipFill>
          <p:spPr>
            <a:xfrm>
              <a:off x="1243" y="1149"/>
              <a:ext cx="12543" cy="7016"/>
            </a:xfrm>
            <a:prstGeom prst="rect">
              <a:avLst/>
            </a:prstGeom>
          </p:spPr>
        </p:pic>
        <p:sp>
          <p:nvSpPr>
            <p:cNvPr id="26" name="文本框 25"/>
            <p:cNvSpPr txBox="1"/>
            <p:nvPr/>
          </p:nvSpPr>
          <p:spPr>
            <a:xfrm>
              <a:off x="1358" y="7440"/>
              <a:ext cx="12429" cy="725"/>
            </a:xfrm>
            <a:prstGeom prst="rect">
              <a:avLst/>
            </a:prstGeom>
            <a:noFill/>
          </p:spPr>
          <p:txBody>
            <a:bodyPr wrap="square" rtlCol="0">
              <a:spAutoFit/>
            </a:bodyPr>
            <a:lstStyle/>
            <a:p>
              <a:pPr algn="l"/>
              <a:r>
                <a:rPr lang="zh-CN" altLang="zh-CN" sz="2400" b="1" spc="600" dirty="0">
                  <a:blipFill>
                    <a:blip r:embed="rId4"/>
                    <a:stretch>
                      <a:fillRect/>
                    </a:stretch>
                  </a:blipFill>
                  <a:latin typeface="微软雅黑" panose="020B0503020204020204" pitchFamily="34" charset="-122"/>
                  <a:ea typeface="微软雅黑" panose="020B0503020204020204" pitchFamily="34" charset="-122"/>
                </a:rPr>
                <a:t>央视新闻联播连续点赞物业管理疫情防控工作</a:t>
              </a:r>
              <a:endParaRPr lang="zh-CN" altLang="zh-CN" sz="2400" b="1" spc="600" dirty="0">
                <a:blipFill>
                  <a:blip r:embed="rId4"/>
                  <a:stretch>
                    <a:fillRect/>
                  </a:stretch>
                </a:blipFill>
                <a:latin typeface="微软雅黑" panose="020B0503020204020204" pitchFamily="34" charset="-122"/>
                <a:ea typeface="微软雅黑" panose="020B0503020204020204" pitchFamily="34" charset="-122"/>
              </a:endParaRPr>
            </a:p>
          </p:txBody>
        </p:sp>
      </p:grpSp>
      <p:pic>
        <p:nvPicPr>
          <p:cNvPr id="27" name="图片 26" descr="C:\Users\wuyifan\Desktop\回信精神.png回信精神"/>
          <p:cNvPicPr>
            <a:picLocks noChangeAspect="1"/>
          </p:cNvPicPr>
          <p:nvPr>
            <p:custDataLst>
              <p:tags r:id="rId5"/>
            </p:custDataLst>
          </p:nvPr>
        </p:nvPicPr>
        <p:blipFill>
          <a:blip r:embed="rId6"/>
          <a:srcRect l="1308" t="-569" b="-1291"/>
          <a:stretch>
            <a:fillRect/>
          </a:stretch>
        </p:blipFill>
        <p:spPr>
          <a:xfrm>
            <a:off x="2316150" y="1289946"/>
            <a:ext cx="8012053" cy="5567493"/>
          </a:xfrm>
          <a:prstGeom prst="roundRect">
            <a:avLst>
              <a:gd name="adj" fmla="val 0"/>
            </a:avLst>
          </a:prstGeom>
        </p:spPr>
      </p:pic>
      <p:pic>
        <p:nvPicPr>
          <p:cNvPr id="30" name="图片 29"/>
          <p:cNvPicPr/>
          <p:nvPr/>
        </p:nvPicPr>
        <p:blipFill>
          <a:blip r:embed="rId7"/>
          <a:stretch>
            <a:fillRect/>
          </a:stretch>
        </p:blipFill>
        <p:spPr>
          <a:xfrm>
            <a:off x="1384720" y="1176272"/>
            <a:ext cx="9486265" cy="5897880"/>
          </a:xfrm>
          <a:prstGeom prst="rect">
            <a:avLst/>
          </a:prstGeom>
          <a:noFill/>
          <a:ln w="9525">
            <a:noFill/>
          </a:ln>
        </p:spPr>
      </p:pic>
      <p:pic>
        <p:nvPicPr>
          <p:cNvPr id="32" name="图片 31" descr="640"/>
          <p:cNvPicPr>
            <a:picLocks noChangeAspect="1"/>
          </p:cNvPicPr>
          <p:nvPr/>
        </p:nvPicPr>
        <p:blipFill>
          <a:blip r:embed="rId8"/>
          <a:stretch>
            <a:fillRect/>
          </a:stretch>
        </p:blipFill>
        <p:spPr>
          <a:xfrm>
            <a:off x="4164688" y="1176272"/>
            <a:ext cx="4172916" cy="5897880"/>
          </a:xfrm>
          <a:prstGeom prst="rect">
            <a:avLst/>
          </a:prstGeom>
        </p:spPr>
      </p:pic>
      <p:pic>
        <p:nvPicPr>
          <p:cNvPr id="33" name="图片 32"/>
          <p:cNvPicPr>
            <a:picLocks noChangeAspect="1"/>
          </p:cNvPicPr>
          <p:nvPr/>
        </p:nvPicPr>
        <p:blipFill>
          <a:blip r:embed="rId9"/>
          <a:stretch>
            <a:fillRect/>
          </a:stretch>
        </p:blipFill>
        <p:spPr>
          <a:xfrm>
            <a:off x="751392" y="1469288"/>
            <a:ext cx="10712092" cy="3832437"/>
          </a:xfrm>
          <a:prstGeom prst="rect">
            <a:avLst/>
          </a:prstGeom>
          <a:ln>
            <a:solidFill>
              <a:schemeClr val="bg1"/>
            </a:solidFill>
          </a:ln>
        </p:spPr>
      </p:pic>
      <p:pic>
        <p:nvPicPr>
          <p:cNvPr id="34" name="图片 33"/>
          <p:cNvPicPr>
            <a:picLocks noChangeAspect="1"/>
          </p:cNvPicPr>
          <p:nvPr/>
        </p:nvPicPr>
        <p:blipFill rotWithShape="1">
          <a:blip r:embed="rId10"/>
          <a:srcRect b="1604"/>
          <a:stretch>
            <a:fillRect/>
          </a:stretch>
        </p:blipFill>
        <p:spPr>
          <a:xfrm>
            <a:off x="736600" y="1098792"/>
            <a:ext cx="8139218" cy="5975360"/>
          </a:xfrm>
          <a:prstGeom prst="rect">
            <a:avLst/>
          </a:prstGeom>
        </p:spPr>
      </p:pic>
      <p:pic>
        <p:nvPicPr>
          <p:cNvPr id="35" name="图片 34" descr="640"/>
          <p:cNvPicPr>
            <a:picLocks noChangeAspect="1"/>
          </p:cNvPicPr>
          <p:nvPr/>
        </p:nvPicPr>
        <p:blipFill>
          <a:blip r:embed="rId11"/>
          <a:stretch>
            <a:fillRect/>
          </a:stretch>
        </p:blipFill>
        <p:spPr>
          <a:xfrm>
            <a:off x="6883814" y="1098792"/>
            <a:ext cx="4592875" cy="5993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589145" y="1043132"/>
            <a:ext cx="8109853" cy="744050"/>
          </a:xfrm>
          <a:prstGeom prst="rect">
            <a:avLst/>
          </a:prstGeom>
          <a:effectLst/>
        </p:spPr>
        <p:txBody>
          <a:bodyPr vert="horz" wrap="square" lIns="0" tIns="12700" rIns="0" bIns="0" rtlCol="0">
            <a:spAutoFit/>
          </a:bodyPr>
          <a:lstStyle/>
          <a:p>
            <a:pPr marL="12700" algn="ctr">
              <a:lnSpc>
                <a:spcPct val="200000"/>
              </a:lnSpc>
              <a:spcBef>
                <a:spcPts val="100"/>
              </a:spcBef>
            </a:pPr>
            <a:r>
              <a:rPr lang="zh-CN" altLang="en-US" sz="2800" b="1" spc="600" dirty="0">
                <a:solidFill>
                  <a:schemeClr val="bg1"/>
                </a:solidFill>
                <a:effectLst/>
                <a:latin typeface="Microsoft JhengHei" panose="020B0604030504040204" charset="-120"/>
              </a:rPr>
              <a:t>如何进行议题设置？</a:t>
            </a:r>
            <a:endParaRPr lang="zh-CN" altLang="en-US" sz="2800" spc="600" dirty="0">
              <a:solidFill>
                <a:schemeClr val="bg1"/>
              </a:solidFill>
              <a:effectLst/>
              <a:latin typeface="Microsoft JhengHei" panose="020B0604030504040204" charset="-120"/>
            </a:endParaRPr>
          </a:p>
        </p:txBody>
      </p:sp>
      <p:sp>
        <p:nvSpPr>
          <p:cNvPr id="7" name="矩形 6"/>
          <p:cNvSpPr/>
          <p:nvPr/>
        </p:nvSpPr>
        <p:spPr>
          <a:xfrm>
            <a:off x="1460303" y="439790"/>
            <a:ext cx="12889537" cy="645160"/>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议题设置与媒体关系</a:t>
            </a:r>
            <a:endParaRPr lang="zh-CN" altLang="en-US" sz="3600" spc="600" dirty="0">
              <a:solidFill>
                <a:schemeClr val="bg1"/>
              </a:solidFill>
              <a:latin typeface="微软雅黑" panose="020B0503020204020204" pitchFamily="34" charset="-122"/>
              <a:ea typeface="微软雅黑" panose="020B0503020204020204" pitchFamily="34" charset="-122"/>
            </a:endParaRPr>
          </a:p>
        </p:txBody>
      </p:sp>
      <p:sp>
        <p:nvSpPr>
          <p:cNvPr id="8" name="object 21"/>
          <p:cNvSpPr/>
          <p:nvPr/>
        </p:nvSpPr>
        <p:spPr>
          <a:xfrm>
            <a:off x="738187" y="507626"/>
            <a:ext cx="534857" cy="465522"/>
          </a:xfrm>
          <a:prstGeom prst="rect">
            <a:avLst/>
          </a:prstGeom>
          <a:blipFill>
            <a:blip r:embed="rId2" cstate="print"/>
            <a:stretch>
              <a:fillRect/>
            </a:stretch>
          </a:blipFill>
        </p:spPr>
        <p:txBody>
          <a:bodyPr wrap="square" lIns="0" tIns="0" rIns="0" bIns="0" rtlCol="0"/>
          <a:lstStyle/>
          <a:p/>
        </p:txBody>
      </p:sp>
      <p:sp>
        <p:nvSpPr>
          <p:cNvPr id="5" name="矩形 4"/>
          <p:cNvSpPr/>
          <p:nvPr/>
        </p:nvSpPr>
        <p:spPr>
          <a:xfrm>
            <a:off x="801416" y="3290696"/>
            <a:ext cx="4161637" cy="639534"/>
          </a:xfrm>
          <a:prstGeom prst="rect">
            <a:avLst/>
          </a:prstGeom>
          <a:effectLst/>
        </p:spPr>
        <p:txBody>
          <a:bodyPr vert="horz" wrap="square" lIns="0" tIns="12700" rIns="0" bIns="0" rtlCol="0">
            <a:spAutoFit/>
          </a:bodyPr>
          <a:lstStyle/>
          <a:p>
            <a:pPr marL="12700" algn="ctr">
              <a:lnSpc>
                <a:spcPct val="200000"/>
              </a:lnSpc>
              <a:spcBef>
                <a:spcPts val="100"/>
              </a:spcBef>
            </a:pPr>
            <a:r>
              <a:rPr lang="zh-CN" altLang="en-US" sz="2400" b="1" dirty="0">
                <a:solidFill>
                  <a:schemeClr val="bg1"/>
                </a:solidFill>
                <a:effectLst/>
                <a:latin typeface="Microsoft JhengHei" panose="020B0604030504040204" charset="-120"/>
              </a:rPr>
              <a:t>跟政府站在一起</a:t>
            </a:r>
            <a:endParaRPr lang="zh-CN" altLang="en-US" sz="2400" dirty="0">
              <a:solidFill>
                <a:schemeClr val="bg1"/>
              </a:solidFill>
              <a:effectLst/>
              <a:latin typeface="Microsoft JhengHei" panose="020B0604030504040204" charset="-120"/>
            </a:endParaRPr>
          </a:p>
        </p:txBody>
      </p:sp>
      <p:sp>
        <p:nvSpPr>
          <p:cNvPr id="6" name="矩形 5"/>
          <p:cNvSpPr/>
          <p:nvPr/>
        </p:nvSpPr>
        <p:spPr>
          <a:xfrm>
            <a:off x="6573596" y="3290696"/>
            <a:ext cx="4161637" cy="639534"/>
          </a:xfrm>
          <a:prstGeom prst="rect">
            <a:avLst/>
          </a:prstGeom>
          <a:effectLst/>
        </p:spPr>
        <p:txBody>
          <a:bodyPr vert="horz" wrap="square" lIns="0" tIns="12700" rIns="0" bIns="0" rtlCol="0">
            <a:spAutoFit/>
          </a:bodyPr>
          <a:lstStyle/>
          <a:p>
            <a:pPr marL="12700" algn="ctr">
              <a:lnSpc>
                <a:spcPct val="200000"/>
              </a:lnSpc>
              <a:spcBef>
                <a:spcPts val="100"/>
              </a:spcBef>
            </a:pPr>
            <a:r>
              <a:rPr lang="zh-CN" altLang="en-US" sz="2400" b="1" dirty="0">
                <a:solidFill>
                  <a:schemeClr val="bg1"/>
                </a:solidFill>
                <a:effectLst/>
                <a:latin typeface="Microsoft JhengHei" panose="020B0604030504040204" charset="-120"/>
              </a:rPr>
              <a:t>进行要事传播</a:t>
            </a:r>
            <a:endParaRPr lang="zh-CN" altLang="en-US" sz="2400" dirty="0">
              <a:solidFill>
                <a:schemeClr val="bg1"/>
              </a:solidFill>
              <a:effectLst/>
              <a:latin typeface="Microsoft JhengHei" panose="020B0604030504040204" charset="-120"/>
            </a:endParaRPr>
          </a:p>
        </p:txBody>
      </p:sp>
      <p:sp>
        <p:nvSpPr>
          <p:cNvPr id="9" name="矩形 8"/>
          <p:cNvSpPr/>
          <p:nvPr/>
        </p:nvSpPr>
        <p:spPr>
          <a:xfrm>
            <a:off x="12329981" y="3290696"/>
            <a:ext cx="4161637" cy="639534"/>
          </a:xfrm>
          <a:prstGeom prst="rect">
            <a:avLst/>
          </a:prstGeom>
          <a:effectLst/>
        </p:spPr>
        <p:txBody>
          <a:bodyPr vert="horz" wrap="square" lIns="0" tIns="12700" rIns="0" bIns="0" rtlCol="0">
            <a:spAutoFit/>
          </a:bodyPr>
          <a:lstStyle/>
          <a:p>
            <a:pPr marL="12700" algn="ctr">
              <a:lnSpc>
                <a:spcPct val="200000"/>
              </a:lnSpc>
              <a:spcBef>
                <a:spcPts val="100"/>
              </a:spcBef>
            </a:pPr>
            <a:r>
              <a:rPr lang="zh-CN" altLang="en-US" sz="2400" b="1" dirty="0">
                <a:solidFill>
                  <a:schemeClr val="bg1"/>
                </a:solidFill>
                <a:effectLst/>
                <a:latin typeface="Microsoft JhengHei" panose="020B0604030504040204" charset="-120"/>
              </a:rPr>
              <a:t>策划热点传播</a:t>
            </a:r>
            <a:endParaRPr lang="zh-CN" altLang="en-US" sz="2400" dirty="0">
              <a:solidFill>
                <a:schemeClr val="bg1"/>
              </a:solidFill>
              <a:effectLst/>
              <a:latin typeface="Microsoft JhengHei" panose="020B0604030504040204" charset="-120"/>
            </a:endParaRPr>
          </a:p>
        </p:txBody>
      </p:sp>
      <p:sp>
        <p:nvSpPr>
          <p:cNvPr id="10" name="矩形 9"/>
          <p:cNvSpPr/>
          <p:nvPr/>
        </p:nvSpPr>
        <p:spPr>
          <a:xfrm>
            <a:off x="3318269" y="5329256"/>
            <a:ext cx="4161637" cy="639534"/>
          </a:xfrm>
          <a:prstGeom prst="rect">
            <a:avLst/>
          </a:prstGeom>
          <a:effectLst/>
        </p:spPr>
        <p:txBody>
          <a:bodyPr vert="horz" wrap="square" lIns="0" tIns="12700" rIns="0" bIns="0" rtlCol="0">
            <a:spAutoFit/>
          </a:bodyPr>
          <a:lstStyle/>
          <a:p>
            <a:pPr marL="12700" algn="ctr">
              <a:lnSpc>
                <a:spcPct val="200000"/>
              </a:lnSpc>
              <a:spcBef>
                <a:spcPts val="100"/>
              </a:spcBef>
            </a:pPr>
            <a:r>
              <a:rPr lang="zh-CN" altLang="en-US" sz="2400" b="1" dirty="0">
                <a:solidFill>
                  <a:schemeClr val="bg1"/>
                </a:solidFill>
                <a:effectLst/>
                <a:latin typeface="Microsoft JhengHei" panose="020B0604030504040204" charset="-120"/>
              </a:rPr>
              <a:t>满足媒体差异化需求</a:t>
            </a:r>
            <a:endParaRPr lang="zh-CN" altLang="en-US" sz="2400" dirty="0">
              <a:solidFill>
                <a:schemeClr val="bg1"/>
              </a:solidFill>
              <a:effectLst/>
              <a:latin typeface="Microsoft JhengHei" panose="020B0604030504040204" charset="-120"/>
            </a:endParaRPr>
          </a:p>
        </p:txBody>
      </p:sp>
      <p:sp>
        <p:nvSpPr>
          <p:cNvPr id="11" name="矩形 10"/>
          <p:cNvSpPr/>
          <p:nvPr/>
        </p:nvSpPr>
        <p:spPr>
          <a:xfrm>
            <a:off x="9815271" y="5329256"/>
            <a:ext cx="4161637" cy="639534"/>
          </a:xfrm>
          <a:prstGeom prst="rect">
            <a:avLst/>
          </a:prstGeom>
          <a:effectLst/>
        </p:spPr>
        <p:txBody>
          <a:bodyPr vert="horz" wrap="square" lIns="0" tIns="12700" rIns="0" bIns="0" rtlCol="0">
            <a:spAutoFit/>
          </a:bodyPr>
          <a:lstStyle/>
          <a:p>
            <a:pPr marL="12700" algn="ctr">
              <a:lnSpc>
                <a:spcPct val="200000"/>
              </a:lnSpc>
              <a:spcBef>
                <a:spcPts val="100"/>
              </a:spcBef>
            </a:pPr>
            <a:r>
              <a:rPr lang="zh-CN" altLang="en-US" sz="2400" b="1" dirty="0">
                <a:solidFill>
                  <a:schemeClr val="bg1"/>
                </a:solidFill>
                <a:effectLst/>
                <a:latin typeface="Microsoft JhengHei" panose="020B0604030504040204" charset="-120"/>
              </a:rPr>
              <a:t>舆情处置与口径应对</a:t>
            </a:r>
            <a:endParaRPr lang="zh-CN" altLang="en-US" sz="2400" dirty="0">
              <a:solidFill>
                <a:schemeClr val="bg1"/>
              </a:solidFill>
              <a:effectLst/>
              <a:latin typeface="Microsoft JhengHei" panose="020B0604030504040204" charset="-120"/>
            </a:endParaRPr>
          </a:p>
        </p:txBody>
      </p:sp>
      <p:grpSp>
        <p:nvGrpSpPr>
          <p:cNvPr id="58" name="组合 57"/>
          <p:cNvGrpSpPr/>
          <p:nvPr/>
        </p:nvGrpSpPr>
        <p:grpSpPr>
          <a:xfrm>
            <a:off x="8195965" y="2390524"/>
            <a:ext cx="786638" cy="1013887"/>
            <a:chOff x="6585936" y="2725576"/>
            <a:chExt cx="452117" cy="582728"/>
          </a:xfrm>
          <a:blipFill>
            <a:blip r:embed="rId3"/>
            <a:stretch>
              <a:fillRect/>
            </a:stretch>
          </a:blipFill>
        </p:grpSpPr>
        <p:sp>
          <p:nvSpPr>
            <p:cNvPr id="37" name="Freeform 158"/>
            <p:cNvSpPr/>
            <p:nvPr/>
          </p:nvSpPr>
          <p:spPr bwMode="auto">
            <a:xfrm>
              <a:off x="6585936" y="2725576"/>
              <a:ext cx="452117" cy="582728"/>
            </a:xfrm>
            <a:custGeom>
              <a:avLst/>
              <a:gdLst>
                <a:gd name="T0" fmla="*/ 231 w 257"/>
                <a:gd name="T1" fmla="*/ 0 h 331"/>
                <a:gd name="T2" fmla="*/ 89 w 257"/>
                <a:gd name="T3" fmla="*/ 0 h 331"/>
                <a:gd name="T4" fmla="*/ 50 w 257"/>
                <a:gd name="T5" fmla="*/ 41 h 331"/>
                <a:gd name="T6" fmla="*/ 1 w 257"/>
                <a:gd name="T7" fmla="*/ 89 h 331"/>
                <a:gd name="T8" fmla="*/ 0 w 257"/>
                <a:gd name="T9" fmla="*/ 90 h 331"/>
                <a:gd name="T10" fmla="*/ 0 w 257"/>
                <a:gd name="T11" fmla="*/ 305 h 331"/>
                <a:gd name="T12" fmla="*/ 26 w 257"/>
                <a:gd name="T13" fmla="*/ 331 h 331"/>
                <a:gd name="T14" fmla="*/ 231 w 257"/>
                <a:gd name="T15" fmla="*/ 331 h 331"/>
                <a:gd name="T16" fmla="*/ 257 w 257"/>
                <a:gd name="T17" fmla="*/ 305 h 331"/>
                <a:gd name="T18" fmla="*/ 257 w 257"/>
                <a:gd name="T19" fmla="*/ 26 h 331"/>
                <a:gd name="T20" fmla="*/ 231 w 257"/>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31">
                  <a:moveTo>
                    <a:pt x="231" y="0"/>
                  </a:moveTo>
                  <a:cubicBezTo>
                    <a:pt x="89" y="0"/>
                    <a:pt x="89" y="0"/>
                    <a:pt x="89" y="0"/>
                  </a:cubicBezTo>
                  <a:cubicBezTo>
                    <a:pt x="89" y="0"/>
                    <a:pt x="60" y="31"/>
                    <a:pt x="50" y="41"/>
                  </a:cubicBezTo>
                  <a:cubicBezTo>
                    <a:pt x="38" y="54"/>
                    <a:pt x="1" y="89"/>
                    <a:pt x="1" y="89"/>
                  </a:cubicBezTo>
                  <a:cubicBezTo>
                    <a:pt x="0" y="90"/>
                    <a:pt x="0" y="90"/>
                    <a:pt x="0" y="90"/>
                  </a:cubicBezTo>
                  <a:cubicBezTo>
                    <a:pt x="0" y="305"/>
                    <a:pt x="0" y="305"/>
                    <a:pt x="0" y="305"/>
                  </a:cubicBezTo>
                  <a:cubicBezTo>
                    <a:pt x="0" y="319"/>
                    <a:pt x="12" y="331"/>
                    <a:pt x="26" y="331"/>
                  </a:cubicBezTo>
                  <a:cubicBezTo>
                    <a:pt x="231" y="331"/>
                    <a:pt x="231" y="331"/>
                    <a:pt x="231" y="331"/>
                  </a:cubicBezTo>
                  <a:cubicBezTo>
                    <a:pt x="245" y="331"/>
                    <a:pt x="257" y="319"/>
                    <a:pt x="257" y="305"/>
                  </a:cubicBezTo>
                  <a:cubicBezTo>
                    <a:pt x="257" y="26"/>
                    <a:pt x="257" y="26"/>
                    <a:pt x="257" y="26"/>
                  </a:cubicBezTo>
                  <a:cubicBezTo>
                    <a:pt x="257" y="12"/>
                    <a:pt x="245" y="0"/>
                    <a:pt x="2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59"/>
            <p:cNvSpPr/>
            <p:nvPr/>
          </p:nvSpPr>
          <p:spPr bwMode="auto">
            <a:xfrm>
              <a:off x="6585936" y="2725576"/>
              <a:ext cx="226895" cy="582728"/>
            </a:xfrm>
            <a:custGeom>
              <a:avLst/>
              <a:gdLst>
                <a:gd name="T0" fmla="*/ 129 w 129"/>
                <a:gd name="T1" fmla="*/ 0 h 331"/>
                <a:gd name="T2" fmla="*/ 89 w 129"/>
                <a:gd name="T3" fmla="*/ 0 h 331"/>
                <a:gd name="T4" fmla="*/ 50 w 129"/>
                <a:gd name="T5" fmla="*/ 41 h 331"/>
                <a:gd name="T6" fmla="*/ 1 w 129"/>
                <a:gd name="T7" fmla="*/ 89 h 331"/>
                <a:gd name="T8" fmla="*/ 0 w 129"/>
                <a:gd name="T9" fmla="*/ 90 h 331"/>
                <a:gd name="T10" fmla="*/ 0 w 129"/>
                <a:gd name="T11" fmla="*/ 305 h 331"/>
                <a:gd name="T12" fmla="*/ 26 w 129"/>
                <a:gd name="T13" fmla="*/ 331 h 331"/>
                <a:gd name="T14" fmla="*/ 129 w 129"/>
                <a:gd name="T15" fmla="*/ 331 h 331"/>
                <a:gd name="T16" fmla="*/ 129 w 129"/>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331">
                  <a:moveTo>
                    <a:pt x="129" y="0"/>
                  </a:moveTo>
                  <a:cubicBezTo>
                    <a:pt x="89" y="0"/>
                    <a:pt x="89" y="0"/>
                    <a:pt x="89" y="0"/>
                  </a:cubicBezTo>
                  <a:cubicBezTo>
                    <a:pt x="89" y="0"/>
                    <a:pt x="60" y="31"/>
                    <a:pt x="50" y="41"/>
                  </a:cubicBezTo>
                  <a:cubicBezTo>
                    <a:pt x="38" y="54"/>
                    <a:pt x="1" y="89"/>
                    <a:pt x="1" y="89"/>
                  </a:cubicBezTo>
                  <a:cubicBezTo>
                    <a:pt x="0" y="90"/>
                    <a:pt x="0" y="90"/>
                    <a:pt x="0" y="90"/>
                  </a:cubicBezTo>
                  <a:cubicBezTo>
                    <a:pt x="0" y="305"/>
                    <a:pt x="0" y="305"/>
                    <a:pt x="0" y="305"/>
                  </a:cubicBezTo>
                  <a:cubicBezTo>
                    <a:pt x="0" y="319"/>
                    <a:pt x="12" y="331"/>
                    <a:pt x="26" y="331"/>
                  </a:cubicBezTo>
                  <a:cubicBezTo>
                    <a:pt x="129" y="331"/>
                    <a:pt x="129" y="331"/>
                    <a:pt x="129" y="331"/>
                  </a:cubicBezTo>
                  <a:cubicBezTo>
                    <a:pt x="129" y="0"/>
                    <a:pt x="129" y="0"/>
                    <a:pt x="1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63"/>
            <p:cNvSpPr>
              <a:spLocks noEditPoints="1"/>
            </p:cNvSpPr>
            <p:nvPr/>
          </p:nvSpPr>
          <p:spPr bwMode="auto">
            <a:xfrm>
              <a:off x="6631985" y="2933215"/>
              <a:ext cx="149031" cy="86237"/>
            </a:xfrm>
            <a:custGeom>
              <a:avLst/>
              <a:gdLst>
                <a:gd name="T0" fmla="*/ 85 w 85"/>
                <a:gd name="T1" fmla="*/ 9 h 49"/>
                <a:gd name="T2" fmla="*/ 76 w 85"/>
                <a:gd name="T3" fmla="*/ 0 h 49"/>
                <a:gd name="T4" fmla="*/ 8 w 85"/>
                <a:gd name="T5" fmla="*/ 0 h 49"/>
                <a:gd name="T6" fmla="*/ 0 w 85"/>
                <a:gd name="T7" fmla="*/ 9 h 49"/>
                <a:gd name="T8" fmla="*/ 8 w 85"/>
                <a:gd name="T9" fmla="*/ 17 h 49"/>
                <a:gd name="T10" fmla="*/ 76 w 85"/>
                <a:gd name="T11" fmla="*/ 17 h 49"/>
                <a:gd name="T12" fmla="*/ 85 w 85"/>
                <a:gd name="T13" fmla="*/ 9 h 49"/>
                <a:gd name="T14" fmla="*/ 85 w 85"/>
                <a:gd name="T15" fmla="*/ 40 h 49"/>
                <a:gd name="T16" fmla="*/ 76 w 85"/>
                <a:gd name="T17" fmla="*/ 32 h 49"/>
                <a:gd name="T18" fmla="*/ 8 w 85"/>
                <a:gd name="T19" fmla="*/ 32 h 49"/>
                <a:gd name="T20" fmla="*/ 0 w 85"/>
                <a:gd name="T21" fmla="*/ 40 h 49"/>
                <a:gd name="T22" fmla="*/ 8 w 85"/>
                <a:gd name="T23" fmla="*/ 49 h 49"/>
                <a:gd name="T24" fmla="*/ 76 w 85"/>
                <a:gd name="T25" fmla="*/ 49 h 49"/>
                <a:gd name="T26" fmla="*/ 85 w 85"/>
                <a:gd name="T27"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49">
                  <a:moveTo>
                    <a:pt x="85" y="9"/>
                  </a:moveTo>
                  <a:cubicBezTo>
                    <a:pt x="85" y="4"/>
                    <a:pt x="81" y="0"/>
                    <a:pt x="76" y="0"/>
                  </a:cubicBezTo>
                  <a:cubicBezTo>
                    <a:pt x="8" y="0"/>
                    <a:pt x="8" y="0"/>
                    <a:pt x="8" y="0"/>
                  </a:cubicBezTo>
                  <a:cubicBezTo>
                    <a:pt x="3" y="0"/>
                    <a:pt x="0" y="4"/>
                    <a:pt x="0" y="9"/>
                  </a:cubicBezTo>
                  <a:cubicBezTo>
                    <a:pt x="0" y="13"/>
                    <a:pt x="3" y="17"/>
                    <a:pt x="8" y="17"/>
                  </a:cubicBezTo>
                  <a:cubicBezTo>
                    <a:pt x="76" y="17"/>
                    <a:pt x="76" y="17"/>
                    <a:pt x="76" y="17"/>
                  </a:cubicBezTo>
                  <a:cubicBezTo>
                    <a:pt x="81" y="17"/>
                    <a:pt x="85" y="13"/>
                    <a:pt x="85" y="9"/>
                  </a:cubicBezTo>
                  <a:close/>
                  <a:moveTo>
                    <a:pt x="85" y="40"/>
                  </a:moveTo>
                  <a:cubicBezTo>
                    <a:pt x="85" y="35"/>
                    <a:pt x="81" y="32"/>
                    <a:pt x="76" y="32"/>
                  </a:cubicBezTo>
                  <a:cubicBezTo>
                    <a:pt x="8" y="32"/>
                    <a:pt x="8" y="32"/>
                    <a:pt x="8" y="32"/>
                  </a:cubicBezTo>
                  <a:cubicBezTo>
                    <a:pt x="3" y="32"/>
                    <a:pt x="0" y="35"/>
                    <a:pt x="0" y="40"/>
                  </a:cubicBezTo>
                  <a:cubicBezTo>
                    <a:pt x="0" y="45"/>
                    <a:pt x="3" y="49"/>
                    <a:pt x="8" y="49"/>
                  </a:cubicBezTo>
                  <a:cubicBezTo>
                    <a:pt x="76" y="49"/>
                    <a:pt x="76" y="49"/>
                    <a:pt x="76" y="49"/>
                  </a:cubicBezTo>
                  <a:cubicBezTo>
                    <a:pt x="81" y="49"/>
                    <a:pt x="85" y="45"/>
                    <a:pt x="85" y="4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164"/>
            <p:cNvSpPr>
              <a:spLocks noChangeArrowheads="1"/>
            </p:cNvSpPr>
            <p:nvPr/>
          </p:nvSpPr>
          <p:spPr bwMode="auto">
            <a:xfrm>
              <a:off x="6847996" y="2928192"/>
              <a:ext cx="113029" cy="96284"/>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Freeform 165"/>
            <p:cNvSpPr/>
            <p:nvPr/>
          </p:nvSpPr>
          <p:spPr bwMode="auto">
            <a:xfrm>
              <a:off x="6846322" y="2871258"/>
              <a:ext cx="151543" cy="137310"/>
            </a:xfrm>
            <a:custGeom>
              <a:avLst/>
              <a:gdLst>
                <a:gd name="T0" fmla="*/ 31 w 86"/>
                <a:gd name="T1" fmla="*/ 78 h 78"/>
                <a:gd name="T2" fmla="*/ 26 w 86"/>
                <a:gd name="T3" fmla="*/ 76 h 78"/>
                <a:gd name="T4" fmla="*/ 4 w 86"/>
                <a:gd name="T5" fmla="*/ 56 h 78"/>
                <a:gd name="T6" fmla="*/ 3 w 86"/>
                <a:gd name="T7" fmla="*/ 44 h 78"/>
                <a:gd name="T8" fmla="*/ 15 w 86"/>
                <a:gd name="T9" fmla="*/ 43 h 78"/>
                <a:gd name="T10" fmla="*/ 30 w 86"/>
                <a:gd name="T11" fmla="*/ 57 h 78"/>
                <a:gd name="T12" fmla="*/ 70 w 86"/>
                <a:gd name="T13" fmla="*/ 5 h 78"/>
                <a:gd name="T14" fmla="*/ 81 w 86"/>
                <a:gd name="T15" fmla="*/ 3 h 78"/>
                <a:gd name="T16" fmla="*/ 83 w 86"/>
                <a:gd name="T17" fmla="*/ 15 h 78"/>
                <a:gd name="T18" fmla="*/ 38 w 86"/>
                <a:gd name="T19" fmla="*/ 75 h 78"/>
                <a:gd name="T20" fmla="*/ 32 w 86"/>
                <a:gd name="T21" fmla="*/ 78 h 78"/>
                <a:gd name="T22" fmla="*/ 31 w 86"/>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78">
                  <a:moveTo>
                    <a:pt x="31" y="78"/>
                  </a:moveTo>
                  <a:cubicBezTo>
                    <a:pt x="29" y="78"/>
                    <a:pt x="27" y="77"/>
                    <a:pt x="26" y="76"/>
                  </a:cubicBezTo>
                  <a:cubicBezTo>
                    <a:pt x="4" y="56"/>
                    <a:pt x="4" y="56"/>
                    <a:pt x="4" y="56"/>
                  </a:cubicBezTo>
                  <a:cubicBezTo>
                    <a:pt x="0" y="53"/>
                    <a:pt x="0" y="48"/>
                    <a:pt x="3" y="44"/>
                  </a:cubicBezTo>
                  <a:cubicBezTo>
                    <a:pt x="6" y="41"/>
                    <a:pt x="12" y="40"/>
                    <a:pt x="15" y="43"/>
                  </a:cubicBezTo>
                  <a:cubicBezTo>
                    <a:pt x="30" y="57"/>
                    <a:pt x="30" y="57"/>
                    <a:pt x="30" y="57"/>
                  </a:cubicBezTo>
                  <a:cubicBezTo>
                    <a:pt x="70" y="5"/>
                    <a:pt x="70" y="5"/>
                    <a:pt x="70" y="5"/>
                  </a:cubicBezTo>
                  <a:cubicBezTo>
                    <a:pt x="72" y="1"/>
                    <a:pt x="78" y="0"/>
                    <a:pt x="81" y="3"/>
                  </a:cubicBezTo>
                  <a:cubicBezTo>
                    <a:pt x="85" y="6"/>
                    <a:pt x="86" y="11"/>
                    <a:pt x="83" y="15"/>
                  </a:cubicBezTo>
                  <a:cubicBezTo>
                    <a:pt x="38" y="75"/>
                    <a:pt x="38" y="75"/>
                    <a:pt x="38" y="75"/>
                  </a:cubicBezTo>
                  <a:cubicBezTo>
                    <a:pt x="37" y="77"/>
                    <a:pt x="35" y="78"/>
                    <a:pt x="32" y="78"/>
                  </a:cubicBezTo>
                  <a:lnTo>
                    <a:pt x="31" y="78"/>
                  </a:lnTo>
                  <a:close/>
                </a:path>
              </a:pathLst>
            </a:custGeom>
            <a:grpFill/>
            <a:ln w="9525">
              <a:solidFill>
                <a:schemeClr val="tx1"/>
              </a:solidFill>
              <a:round/>
            </a:ln>
          </p:spPr>
          <p:txBody>
            <a:bodyPr vert="horz" wrap="square" lIns="91440" tIns="45720" rIns="91440" bIns="45720" numCol="1" anchor="t" anchorCtr="0" compatLnSpc="1"/>
            <a:lstStyle/>
            <a:p>
              <a:endParaRPr lang="zh-CN" altLang="en-US"/>
            </a:p>
          </p:txBody>
        </p:sp>
        <p:sp>
          <p:nvSpPr>
            <p:cNvPr id="53" name="Freeform 166"/>
            <p:cNvSpPr>
              <a:spLocks noEditPoints="1"/>
            </p:cNvSpPr>
            <p:nvPr/>
          </p:nvSpPr>
          <p:spPr bwMode="auto">
            <a:xfrm>
              <a:off x="6631985" y="3095642"/>
              <a:ext cx="149031" cy="84563"/>
            </a:xfrm>
            <a:custGeom>
              <a:avLst/>
              <a:gdLst>
                <a:gd name="T0" fmla="*/ 85 w 85"/>
                <a:gd name="T1" fmla="*/ 8 h 48"/>
                <a:gd name="T2" fmla="*/ 76 w 85"/>
                <a:gd name="T3" fmla="*/ 0 h 48"/>
                <a:gd name="T4" fmla="*/ 8 w 85"/>
                <a:gd name="T5" fmla="*/ 0 h 48"/>
                <a:gd name="T6" fmla="*/ 0 w 85"/>
                <a:gd name="T7" fmla="*/ 8 h 48"/>
                <a:gd name="T8" fmla="*/ 8 w 85"/>
                <a:gd name="T9" fmla="*/ 17 h 48"/>
                <a:gd name="T10" fmla="*/ 76 w 85"/>
                <a:gd name="T11" fmla="*/ 17 h 48"/>
                <a:gd name="T12" fmla="*/ 85 w 85"/>
                <a:gd name="T13" fmla="*/ 8 h 48"/>
                <a:gd name="T14" fmla="*/ 85 w 85"/>
                <a:gd name="T15" fmla="*/ 40 h 48"/>
                <a:gd name="T16" fmla="*/ 76 w 85"/>
                <a:gd name="T17" fmla="*/ 31 h 48"/>
                <a:gd name="T18" fmla="*/ 8 w 85"/>
                <a:gd name="T19" fmla="*/ 31 h 48"/>
                <a:gd name="T20" fmla="*/ 0 w 85"/>
                <a:gd name="T21" fmla="*/ 40 h 48"/>
                <a:gd name="T22" fmla="*/ 8 w 85"/>
                <a:gd name="T23" fmla="*/ 48 h 48"/>
                <a:gd name="T24" fmla="*/ 76 w 85"/>
                <a:gd name="T25" fmla="*/ 48 h 48"/>
                <a:gd name="T26" fmla="*/ 85 w 85"/>
                <a:gd name="T2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48">
                  <a:moveTo>
                    <a:pt x="85" y="8"/>
                  </a:moveTo>
                  <a:cubicBezTo>
                    <a:pt x="85" y="4"/>
                    <a:pt x="81" y="0"/>
                    <a:pt x="76" y="0"/>
                  </a:cubicBezTo>
                  <a:cubicBezTo>
                    <a:pt x="8" y="0"/>
                    <a:pt x="8" y="0"/>
                    <a:pt x="8" y="0"/>
                  </a:cubicBezTo>
                  <a:cubicBezTo>
                    <a:pt x="3" y="0"/>
                    <a:pt x="0" y="4"/>
                    <a:pt x="0" y="8"/>
                  </a:cubicBezTo>
                  <a:cubicBezTo>
                    <a:pt x="0" y="13"/>
                    <a:pt x="3" y="17"/>
                    <a:pt x="8" y="17"/>
                  </a:cubicBezTo>
                  <a:cubicBezTo>
                    <a:pt x="76" y="17"/>
                    <a:pt x="76" y="17"/>
                    <a:pt x="76" y="17"/>
                  </a:cubicBezTo>
                  <a:cubicBezTo>
                    <a:pt x="81" y="17"/>
                    <a:pt x="85" y="13"/>
                    <a:pt x="85" y="8"/>
                  </a:cubicBezTo>
                  <a:close/>
                  <a:moveTo>
                    <a:pt x="85" y="40"/>
                  </a:moveTo>
                  <a:cubicBezTo>
                    <a:pt x="85" y="35"/>
                    <a:pt x="81" y="31"/>
                    <a:pt x="76" y="31"/>
                  </a:cubicBezTo>
                  <a:cubicBezTo>
                    <a:pt x="8" y="31"/>
                    <a:pt x="8" y="31"/>
                    <a:pt x="8" y="31"/>
                  </a:cubicBezTo>
                  <a:cubicBezTo>
                    <a:pt x="3" y="31"/>
                    <a:pt x="0" y="35"/>
                    <a:pt x="0" y="40"/>
                  </a:cubicBezTo>
                  <a:cubicBezTo>
                    <a:pt x="0" y="44"/>
                    <a:pt x="3" y="48"/>
                    <a:pt x="8" y="48"/>
                  </a:cubicBezTo>
                  <a:cubicBezTo>
                    <a:pt x="76" y="48"/>
                    <a:pt x="76" y="48"/>
                    <a:pt x="76" y="48"/>
                  </a:cubicBezTo>
                  <a:cubicBezTo>
                    <a:pt x="81" y="48"/>
                    <a:pt x="85" y="44"/>
                    <a:pt x="85" y="4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Rectangle 167"/>
            <p:cNvSpPr>
              <a:spLocks noChangeArrowheads="1"/>
            </p:cNvSpPr>
            <p:nvPr/>
          </p:nvSpPr>
          <p:spPr bwMode="auto">
            <a:xfrm>
              <a:off x="6847996" y="3088107"/>
              <a:ext cx="113029" cy="98796"/>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Freeform 168"/>
            <p:cNvSpPr/>
            <p:nvPr/>
          </p:nvSpPr>
          <p:spPr bwMode="auto">
            <a:xfrm>
              <a:off x="6846322" y="3033685"/>
              <a:ext cx="151543" cy="137310"/>
            </a:xfrm>
            <a:custGeom>
              <a:avLst/>
              <a:gdLst>
                <a:gd name="T0" fmla="*/ 31 w 86"/>
                <a:gd name="T1" fmla="*/ 78 h 78"/>
                <a:gd name="T2" fmla="*/ 26 w 86"/>
                <a:gd name="T3" fmla="*/ 76 h 78"/>
                <a:gd name="T4" fmla="*/ 4 w 86"/>
                <a:gd name="T5" fmla="*/ 56 h 78"/>
                <a:gd name="T6" fmla="*/ 3 w 86"/>
                <a:gd name="T7" fmla="*/ 44 h 78"/>
                <a:gd name="T8" fmla="*/ 15 w 86"/>
                <a:gd name="T9" fmla="*/ 43 h 78"/>
                <a:gd name="T10" fmla="*/ 30 w 86"/>
                <a:gd name="T11" fmla="*/ 57 h 78"/>
                <a:gd name="T12" fmla="*/ 70 w 86"/>
                <a:gd name="T13" fmla="*/ 4 h 78"/>
                <a:gd name="T14" fmla="*/ 81 w 86"/>
                <a:gd name="T15" fmla="*/ 3 h 78"/>
                <a:gd name="T16" fmla="*/ 83 w 86"/>
                <a:gd name="T17" fmla="*/ 15 h 78"/>
                <a:gd name="T18" fmla="*/ 38 w 86"/>
                <a:gd name="T19" fmla="*/ 75 h 78"/>
                <a:gd name="T20" fmla="*/ 32 w 86"/>
                <a:gd name="T21" fmla="*/ 78 h 78"/>
                <a:gd name="T22" fmla="*/ 31 w 86"/>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78">
                  <a:moveTo>
                    <a:pt x="31" y="78"/>
                  </a:moveTo>
                  <a:cubicBezTo>
                    <a:pt x="29" y="78"/>
                    <a:pt x="27" y="77"/>
                    <a:pt x="26" y="76"/>
                  </a:cubicBezTo>
                  <a:cubicBezTo>
                    <a:pt x="4" y="56"/>
                    <a:pt x="4" y="56"/>
                    <a:pt x="4" y="56"/>
                  </a:cubicBezTo>
                  <a:cubicBezTo>
                    <a:pt x="0" y="53"/>
                    <a:pt x="0" y="47"/>
                    <a:pt x="3" y="44"/>
                  </a:cubicBezTo>
                  <a:cubicBezTo>
                    <a:pt x="6" y="40"/>
                    <a:pt x="12" y="40"/>
                    <a:pt x="15" y="43"/>
                  </a:cubicBezTo>
                  <a:cubicBezTo>
                    <a:pt x="30" y="57"/>
                    <a:pt x="30" y="57"/>
                    <a:pt x="30" y="57"/>
                  </a:cubicBezTo>
                  <a:cubicBezTo>
                    <a:pt x="70" y="4"/>
                    <a:pt x="70" y="4"/>
                    <a:pt x="70" y="4"/>
                  </a:cubicBezTo>
                  <a:cubicBezTo>
                    <a:pt x="72" y="1"/>
                    <a:pt x="78" y="0"/>
                    <a:pt x="81" y="3"/>
                  </a:cubicBezTo>
                  <a:cubicBezTo>
                    <a:pt x="85" y="6"/>
                    <a:pt x="86" y="11"/>
                    <a:pt x="83" y="15"/>
                  </a:cubicBezTo>
                  <a:cubicBezTo>
                    <a:pt x="38" y="75"/>
                    <a:pt x="38" y="75"/>
                    <a:pt x="38" y="75"/>
                  </a:cubicBezTo>
                  <a:cubicBezTo>
                    <a:pt x="37" y="76"/>
                    <a:pt x="35" y="78"/>
                    <a:pt x="32" y="78"/>
                  </a:cubicBezTo>
                  <a:lnTo>
                    <a:pt x="31" y="78"/>
                  </a:lnTo>
                  <a:close/>
                </a:path>
              </a:pathLst>
            </a:custGeom>
            <a:grpFill/>
            <a:ln w="9525">
              <a:solidFill>
                <a:schemeClr val="tx1"/>
              </a:solidFill>
              <a:round/>
            </a:ln>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4814438" y="4342855"/>
            <a:ext cx="1220054" cy="1009109"/>
            <a:chOff x="5100558" y="3951769"/>
            <a:chExt cx="975570" cy="806897"/>
          </a:xfrm>
        </p:grpSpPr>
        <p:grpSp>
          <p:nvGrpSpPr>
            <p:cNvPr id="35" name="组合 34"/>
            <p:cNvGrpSpPr/>
            <p:nvPr/>
          </p:nvGrpSpPr>
          <p:grpSpPr>
            <a:xfrm>
              <a:off x="5306490" y="3951769"/>
              <a:ext cx="769638" cy="796025"/>
              <a:chOff x="3856974" y="4375984"/>
              <a:chExt cx="359485" cy="371810"/>
            </a:xfrm>
          </p:grpSpPr>
          <p:sp>
            <p:nvSpPr>
              <p:cNvPr id="4" name="Freeform 1095"/>
              <p:cNvSpPr>
                <a:spLocks noEditPoints="1"/>
              </p:cNvSpPr>
              <p:nvPr/>
            </p:nvSpPr>
            <p:spPr bwMode="auto">
              <a:xfrm>
                <a:off x="3856974" y="4375984"/>
                <a:ext cx="359485" cy="371810"/>
              </a:xfrm>
              <a:custGeom>
                <a:avLst/>
                <a:gdLst>
                  <a:gd name="T0" fmla="*/ 113 w 119"/>
                  <a:gd name="T1" fmla="*/ 37 h 123"/>
                  <a:gd name="T2" fmla="*/ 97 w 119"/>
                  <a:gd name="T3" fmla="*/ 16 h 123"/>
                  <a:gd name="T4" fmla="*/ 47 w 119"/>
                  <a:gd name="T5" fmla="*/ 1 h 123"/>
                  <a:gd name="T6" fmla="*/ 16 w 119"/>
                  <a:gd name="T7" fmla="*/ 12 h 123"/>
                  <a:gd name="T8" fmla="*/ 5 w 119"/>
                  <a:gd name="T9" fmla="*/ 49 h 123"/>
                  <a:gd name="T10" fmla="*/ 45 w 119"/>
                  <a:gd name="T11" fmla="*/ 79 h 123"/>
                  <a:gd name="T12" fmla="*/ 38 w 119"/>
                  <a:gd name="T13" fmla="*/ 112 h 123"/>
                  <a:gd name="T14" fmla="*/ 67 w 119"/>
                  <a:gd name="T15" fmla="*/ 122 h 123"/>
                  <a:gd name="T16" fmla="*/ 104 w 119"/>
                  <a:gd name="T17" fmla="*/ 103 h 123"/>
                  <a:gd name="T18" fmla="*/ 113 w 119"/>
                  <a:gd name="T19" fmla="*/ 37 h 123"/>
                  <a:gd name="T20" fmla="*/ 65 w 119"/>
                  <a:gd name="T21" fmla="*/ 113 h 123"/>
                  <a:gd name="T22" fmla="*/ 49 w 119"/>
                  <a:gd name="T23" fmla="*/ 100 h 123"/>
                  <a:gd name="T24" fmla="*/ 66 w 119"/>
                  <a:gd name="T25" fmla="*/ 88 h 123"/>
                  <a:gd name="T26" fmla="*/ 82 w 119"/>
                  <a:gd name="T27" fmla="*/ 101 h 123"/>
                  <a:gd name="T28" fmla="*/ 65 w 119"/>
                  <a:gd name="T29" fmla="*/ 11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3">
                    <a:moveTo>
                      <a:pt x="113" y="37"/>
                    </a:moveTo>
                    <a:cubicBezTo>
                      <a:pt x="110" y="29"/>
                      <a:pt x="104" y="22"/>
                      <a:pt x="97" y="16"/>
                    </a:cubicBezTo>
                    <a:cubicBezTo>
                      <a:pt x="84" y="5"/>
                      <a:pt x="64" y="0"/>
                      <a:pt x="47" y="1"/>
                    </a:cubicBezTo>
                    <a:cubicBezTo>
                      <a:pt x="42" y="1"/>
                      <a:pt x="25" y="4"/>
                      <a:pt x="16" y="12"/>
                    </a:cubicBezTo>
                    <a:cubicBezTo>
                      <a:pt x="4" y="22"/>
                      <a:pt x="0" y="39"/>
                      <a:pt x="5" y="49"/>
                    </a:cubicBezTo>
                    <a:cubicBezTo>
                      <a:pt x="15" y="67"/>
                      <a:pt x="43" y="66"/>
                      <a:pt x="45" y="79"/>
                    </a:cubicBezTo>
                    <a:cubicBezTo>
                      <a:pt x="48" y="94"/>
                      <a:pt x="30" y="96"/>
                      <a:pt x="38" y="112"/>
                    </a:cubicBezTo>
                    <a:cubicBezTo>
                      <a:pt x="42" y="122"/>
                      <a:pt x="58" y="123"/>
                      <a:pt x="67" y="122"/>
                    </a:cubicBezTo>
                    <a:cubicBezTo>
                      <a:pt x="82" y="121"/>
                      <a:pt x="95" y="115"/>
                      <a:pt x="104" y="103"/>
                    </a:cubicBezTo>
                    <a:cubicBezTo>
                      <a:pt x="117" y="87"/>
                      <a:pt x="119" y="57"/>
                      <a:pt x="113" y="37"/>
                    </a:cubicBezTo>
                    <a:close/>
                    <a:moveTo>
                      <a:pt x="65" y="113"/>
                    </a:moveTo>
                    <a:cubicBezTo>
                      <a:pt x="56" y="113"/>
                      <a:pt x="49" y="107"/>
                      <a:pt x="49" y="100"/>
                    </a:cubicBezTo>
                    <a:cubicBezTo>
                      <a:pt x="49" y="93"/>
                      <a:pt x="57" y="88"/>
                      <a:pt x="66" y="88"/>
                    </a:cubicBezTo>
                    <a:cubicBezTo>
                      <a:pt x="75" y="88"/>
                      <a:pt x="82" y="94"/>
                      <a:pt x="82" y="101"/>
                    </a:cubicBezTo>
                    <a:cubicBezTo>
                      <a:pt x="82" y="108"/>
                      <a:pt x="74" y="114"/>
                      <a:pt x="65" y="113"/>
                    </a:cubicBez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Oval 1096"/>
              <p:cNvSpPr>
                <a:spLocks noChangeArrowheads="1"/>
              </p:cNvSpPr>
              <p:nvPr/>
            </p:nvSpPr>
            <p:spPr bwMode="auto">
              <a:xfrm>
                <a:off x="3889841" y="4458152"/>
                <a:ext cx="67789" cy="65734"/>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Oval 1097"/>
              <p:cNvSpPr>
                <a:spLocks noChangeArrowheads="1"/>
              </p:cNvSpPr>
              <p:nvPr/>
            </p:nvSpPr>
            <p:spPr bwMode="auto">
              <a:xfrm>
                <a:off x="3963792" y="4402688"/>
                <a:ext cx="63681" cy="6778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Oval 1098"/>
              <p:cNvSpPr>
                <a:spLocks noChangeArrowheads="1"/>
              </p:cNvSpPr>
              <p:nvPr/>
            </p:nvSpPr>
            <p:spPr bwMode="auto">
              <a:xfrm>
                <a:off x="4054177" y="4421177"/>
                <a:ext cx="65734" cy="65734"/>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Oval 1099"/>
              <p:cNvSpPr>
                <a:spLocks noChangeArrowheads="1"/>
              </p:cNvSpPr>
              <p:nvPr/>
            </p:nvSpPr>
            <p:spPr bwMode="auto">
              <a:xfrm>
                <a:off x="4117856" y="4486911"/>
                <a:ext cx="63681" cy="63681"/>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Oval 1100"/>
              <p:cNvSpPr>
                <a:spLocks noChangeArrowheads="1"/>
              </p:cNvSpPr>
              <p:nvPr/>
            </p:nvSpPr>
            <p:spPr bwMode="auto">
              <a:xfrm>
                <a:off x="4117856" y="4573187"/>
                <a:ext cx="63681" cy="63681"/>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80" name="组合 79"/>
            <p:cNvGrpSpPr/>
            <p:nvPr/>
          </p:nvGrpSpPr>
          <p:grpSpPr>
            <a:xfrm rot="8283567" flipV="1">
              <a:off x="5100558" y="4097378"/>
              <a:ext cx="264089" cy="661288"/>
              <a:chOff x="7335917" y="2465417"/>
              <a:chExt cx="291070" cy="728849"/>
            </a:xfrm>
            <a:blipFill>
              <a:blip r:embed="rId3"/>
              <a:stretch>
                <a:fillRect/>
              </a:stretch>
            </a:blipFill>
          </p:grpSpPr>
          <p:sp>
            <p:nvSpPr>
              <p:cNvPr id="71" name="Freeform 209"/>
              <p:cNvSpPr/>
              <p:nvPr/>
            </p:nvSpPr>
            <p:spPr bwMode="auto">
              <a:xfrm>
                <a:off x="7335917" y="2931364"/>
                <a:ext cx="206566" cy="262902"/>
              </a:xfrm>
              <a:custGeom>
                <a:avLst/>
                <a:gdLst>
                  <a:gd name="T0" fmla="*/ 65 w 98"/>
                  <a:gd name="T1" fmla="*/ 7 h 125"/>
                  <a:gd name="T2" fmla="*/ 26 w 98"/>
                  <a:gd name="T3" fmla="*/ 67 h 125"/>
                  <a:gd name="T4" fmla="*/ 28 w 98"/>
                  <a:gd name="T5" fmla="*/ 114 h 125"/>
                  <a:gd name="T6" fmla="*/ 89 w 98"/>
                  <a:gd name="T7" fmla="*/ 64 h 125"/>
                  <a:gd name="T8" fmla="*/ 65 w 98"/>
                  <a:gd name="T9" fmla="*/ 7 h 125"/>
                </a:gdLst>
                <a:ahLst/>
                <a:cxnLst>
                  <a:cxn ang="0">
                    <a:pos x="T0" y="T1"/>
                  </a:cxn>
                  <a:cxn ang="0">
                    <a:pos x="T2" y="T3"/>
                  </a:cxn>
                  <a:cxn ang="0">
                    <a:pos x="T4" y="T5"/>
                  </a:cxn>
                  <a:cxn ang="0">
                    <a:pos x="T6" y="T7"/>
                  </a:cxn>
                  <a:cxn ang="0">
                    <a:pos x="T8" y="T9"/>
                  </a:cxn>
                </a:cxnLst>
                <a:rect l="0" t="0" r="r" b="b"/>
                <a:pathLst>
                  <a:path w="98" h="125">
                    <a:moveTo>
                      <a:pt x="65" y="7"/>
                    </a:moveTo>
                    <a:cubicBezTo>
                      <a:pt x="37" y="0"/>
                      <a:pt x="0" y="26"/>
                      <a:pt x="26" y="67"/>
                    </a:cubicBezTo>
                    <a:cubicBezTo>
                      <a:pt x="49" y="103"/>
                      <a:pt x="6" y="104"/>
                      <a:pt x="28" y="114"/>
                    </a:cubicBezTo>
                    <a:cubicBezTo>
                      <a:pt x="51" y="125"/>
                      <a:pt x="82" y="88"/>
                      <a:pt x="89" y="64"/>
                    </a:cubicBezTo>
                    <a:cubicBezTo>
                      <a:pt x="98" y="38"/>
                      <a:pt x="95" y="15"/>
                      <a:pt x="6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3" name="Freeform 210"/>
              <p:cNvSpPr/>
              <p:nvPr/>
            </p:nvSpPr>
            <p:spPr bwMode="auto">
              <a:xfrm>
                <a:off x="7357043" y="3095678"/>
                <a:ext cx="150230" cy="92720"/>
              </a:xfrm>
              <a:custGeom>
                <a:avLst/>
                <a:gdLst>
                  <a:gd name="T0" fmla="*/ 56 w 71"/>
                  <a:gd name="T1" fmla="*/ 11 h 44"/>
                  <a:gd name="T2" fmla="*/ 47 w 71"/>
                  <a:gd name="T3" fmla="*/ 1 h 44"/>
                  <a:gd name="T4" fmla="*/ 39 w 71"/>
                  <a:gd name="T5" fmla="*/ 3 h 44"/>
                  <a:gd name="T6" fmla="*/ 34 w 71"/>
                  <a:gd name="T7" fmla="*/ 0 h 44"/>
                  <a:gd name="T8" fmla="*/ 23 w 71"/>
                  <a:gd name="T9" fmla="*/ 4 h 44"/>
                  <a:gd name="T10" fmla="*/ 18 w 71"/>
                  <a:gd name="T11" fmla="*/ 36 h 44"/>
                  <a:gd name="T12" fmla="*/ 71 w 71"/>
                  <a:gd name="T13" fmla="*/ 3 h 44"/>
                  <a:gd name="T14" fmla="*/ 56 w 71"/>
                  <a:gd name="T15" fmla="*/ 1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44">
                    <a:moveTo>
                      <a:pt x="56" y="11"/>
                    </a:moveTo>
                    <a:cubicBezTo>
                      <a:pt x="50" y="11"/>
                      <a:pt x="48" y="6"/>
                      <a:pt x="47" y="1"/>
                    </a:cubicBezTo>
                    <a:cubicBezTo>
                      <a:pt x="44" y="2"/>
                      <a:pt x="42" y="4"/>
                      <a:pt x="39" y="3"/>
                    </a:cubicBezTo>
                    <a:cubicBezTo>
                      <a:pt x="37" y="3"/>
                      <a:pt x="35" y="1"/>
                      <a:pt x="34" y="0"/>
                    </a:cubicBezTo>
                    <a:cubicBezTo>
                      <a:pt x="31" y="3"/>
                      <a:pt x="27" y="6"/>
                      <a:pt x="23" y="4"/>
                    </a:cubicBezTo>
                    <a:cubicBezTo>
                      <a:pt x="27" y="26"/>
                      <a:pt x="0" y="27"/>
                      <a:pt x="18" y="36"/>
                    </a:cubicBezTo>
                    <a:cubicBezTo>
                      <a:pt x="36" y="44"/>
                      <a:pt x="59" y="24"/>
                      <a:pt x="71" y="3"/>
                    </a:cubicBezTo>
                    <a:cubicBezTo>
                      <a:pt x="67" y="6"/>
                      <a:pt x="62" y="11"/>
                      <a:pt x="5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5" name="Freeform 211"/>
              <p:cNvSpPr/>
              <p:nvPr/>
            </p:nvSpPr>
            <p:spPr bwMode="auto">
              <a:xfrm>
                <a:off x="7409858" y="2465417"/>
                <a:ext cx="217129" cy="503505"/>
              </a:xfrm>
              <a:custGeom>
                <a:avLst/>
                <a:gdLst>
                  <a:gd name="T0" fmla="*/ 89 w 103"/>
                  <a:gd name="T1" fmla="*/ 127 h 239"/>
                  <a:gd name="T2" fmla="*/ 27 w 103"/>
                  <a:gd name="T3" fmla="*/ 234 h 239"/>
                  <a:gd name="T4" fmla="*/ 14 w 103"/>
                  <a:gd name="T5" fmla="*/ 111 h 239"/>
                  <a:gd name="T6" fmla="*/ 77 w 103"/>
                  <a:gd name="T7" fmla="*/ 4 h 239"/>
                  <a:gd name="T8" fmla="*/ 89 w 103"/>
                  <a:gd name="T9" fmla="*/ 127 h 239"/>
                </a:gdLst>
                <a:ahLst/>
                <a:cxnLst>
                  <a:cxn ang="0">
                    <a:pos x="T0" y="T1"/>
                  </a:cxn>
                  <a:cxn ang="0">
                    <a:pos x="T2" y="T3"/>
                  </a:cxn>
                  <a:cxn ang="0">
                    <a:pos x="T4" y="T5"/>
                  </a:cxn>
                  <a:cxn ang="0">
                    <a:pos x="T6" y="T7"/>
                  </a:cxn>
                  <a:cxn ang="0">
                    <a:pos x="T8" y="T9"/>
                  </a:cxn>
                </a:cxnLst>
                <a:rect l="0" t="0" r="r" b="b"/>
                <a:pathLst>
                  <a:path w="103" h="239">
                    <a:moveTo>
                      <a:pt x="89" y="127"/>
                    </a:moveTo>
                    <a:cubicBezTo>
                      <a:pt x="75" y="191"/>
                      <a:pt x="47" y="239"/>
                      <a:pt x="27" y="234"/>
                    </a:cubicBezTo>
                    <a:cubicBezTo>
                      <a:pt x="6" y="230"/>
                      <a:pt x="0" y="175"/>
                      <a:pt x="14" y="111"/>
                    </a:cubicBezTo>
                    <a:cubicBezTo>
                      <a:pt x="28" y="48"/>
                      <a:pt x="56" y="0"/>
                      <a:pt x="77" y="4"/>
                    </a:cubicBezTo>
                    <a:cubicBezTo>
                      <a:pt x="97" y="9"/>
                      <a:pt x="103" y="64"/>
                      <a:pt x="89"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7" name="Freeform 212"/>
              <p:cNvSpPr/>
              <p:nvPr/>
            </p:nvSpPr>
            <p:spPr bwMode="auto">
              <a:xfrm>
                <a:off x="7462673" y="2587479"/>
                <a:ext cx="149057" cy="59858"/>
              </a:xfrm>
              <a:custGeom>
                <a:avLst/>
                <a:gdLst>
                  <a:gd name="T0" fmla="*/ 71 w 71"/>
                  <a:gd name="T1" fmla="*/ 28 h 28"/>
                  <a:gd name="T2" fmla="*/ 71 w 71"/>
                  <a:gd name="T3" fmla="*/ 15 h 28"/>
                  <a:gd name="T4" fmla="*/ 5 w 71"/>
                  <a:gd name="T5" fmla="*/ 0 h 28"/>
                  <a:gd name="T6" fmla="*/ 0 w 71"/>
                  <a:gd name="T7" fmla="*/ 13 h 28"/>
                  <a:gd name="T8" fmla="*/ 71 w 71"/>
                  <a:gd name="T9" fmla="*/ 28 h 28"/>
                </a:gdLst>
                <a:ahLst/>
                <a:cxnLst>
                  <a:cxn ang="0">
                    <a:pos x="T0" y="T1"/>
                  </a:cxn>
                  <a:cxn ang="0">
                    <a:pos x="T2" y="T3"/>
                  </a:cxn>
                  <a:cxn ang="0">
                    <a:pos x="T4" y="T5"/>
                  </a:cxn>
                  <a:cxn ang="0">
                    <a:pos x="T6" y="T7"/>
                  </a:cxn>
                  <a:cxn ang="0">
                    <a:pos x="T8" y="T9"/>
                  </a:cxn>
                </a:cxnLst>
                <a:rect l="0" t="0" r="r" b="b"/>
                <a:pathLst>
                  <a:path w="71" h="28">
                    <a:moveTo>
                      <a:pt x="71" y="28"/>
                    </a:moveTo>
                    <a:cubicBezTo>
                      <a:pt x="71" y="24"/>
                      <a:pt x="71" y="19"/>
                      <a:pt x="71" y="15"/>
                    </a:cubicBezTo>
                    <a:cubicBezTo>
                      <a:pt x="5" y="0"/>
                      <a:pt x="5" y="0"/>
                      <a:pt x="5" y="0"/>
                    </a:cubicBezTo>
                    <a:cubicBezTo>
                      <a:pt x="4" y="4"/>
                      <a:pt x="2" y="9"/>
                      <a:pt x="0" y="13"/>
                    </a:cubicBezTo>
                    <a:lnTo>
                      <a:pt x="71" y="28"/>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9" name="Freeform 213"/>
              <p:cNvSpPr/>
              <p:nvPr/>
            </p:nvSpPr>
            <p:spPr bwMode="auto">
              <a:xfrm>
                <a:off x="7422769" y="2910238"/>
                <a:ext cx="96241" cy="58684"/>
              </a:xfrm>
              <a:custGeom>
                <a:avLst/>
                <a:gdLst>
                  <a:gd name="T0" fmla="*/ 75 w 82"/>
                  <a:gd name="T1" fmla="*/ 50 h 50"/>
                  <a:gd name="T2" fmla="*/ 0 w 82"/>
                  <a:gd name="T3" fmla="*/ 34 h 50"/>
                  <a:gd name="T4" fmla="*/ 7 w 82"/>
                  <a:gd name="T5" fmla="*/ 0 h 50"/>
                  <a:gd name="T6" fmla="*/ 82 w 82"/>
                  <a:gd name="T7" fmla="*/ 16 h 50"/>
                  <a:gd name="T8" fmla="*/ 75 w 82"/>
                  <a:gd name="T9" fmla="*/ 50 h 50"/>
                </a:gdLst>
                <a:ahLst/>
                <a:cxnLst>
                  <a:cxn ang="0">
                    <a:pos x="T0" y="T1"/>
                  </a:cxn>
                  <a:cxn ang="0">
                    <a:pos x="T2" y="T3"/>
                  </a:cxn>
                  <a:cxn ang="0">
                    <a:pos x="T4" y="T5"/>
                  </a:cxn>
                  <a:cxn ang="0">
                    <a:pos x="T6" y="T7"/>
                  </a:cxn>
                  <a:cxn ang="0">
                    <a:pos x="T8" y="T9"/>
                  </a:cxn>
                </a:cxnLst>
                <a:rect l="0" t="0" r="r" b="b"/>
                <a:pathLst>
                  <a:path w="82" h="50">
                    <a:moveTo>
                      <a:pt x="75" y="50"/>
                    </a:moveTo>
                    <a:lnTo>
                      <a:pt x="0" y="34"/>
                    </a:lnTo>
                    <a:lnTo>
                      <a:pt x="7" y="0"/>
                    </a:lnTo>
                    <a:lnTo>
                      <a:pt x="82" y="16"/>
                    </a:lnTo>
                    <a:lnTo>
                      <a:pt x="75" y="5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grpSp>
        <p:nvGrpSpPr>
          <p:cNvPr id="94" name="组合 93"/>
          <p:cNvGrpSpPr/>
          <p:nvPr/>
        </p:nvGrpSpPr>
        <p:grpSpPr>
          <a:xfrm>
            <a:off x="2336009" y="2396348"/>
            <a:ext cx="1094580" cy="1009067"/>
            <a:chOff x="9900377" y="469104"/>
            <a:chExt cx="505662" cy="466158"/>
          </a:xfrm>
          <a:blipFill>
            <a:blip r:embed="rId3"/>
            <a:stretch>
              <a:fillRect/>
            </a:stretch>
          </a:blipFill>
        </p:grpSpPr>
        <p:sp>
          <p:nvSpPr>
            <p:cNvPr id="83" name="Freeform 1419"/>
            <p:cNvSpPr>
              <a:spLocks noEditPoints="1"/>
            </p:cNvSpPr>
            <p:nvPr/>
          </p:nvSpPr>
          <p:spPr bwMode="auto">
            <a:xfrm>
              <a:off x="9928030" y="583668"/>
              <a:ext cx="225178" cy="292336"/>
            </a:xfrm>
            <a:custGeom>
              <a:avLst/>
              <a:gdLst>
                <a:gd name="T0" fmla="*/ 114 w 114"/>
                <a:gd name="T1" fmla="*/ 19 h 148"/>
                <a:gd name="T2" fmla="*/ 114 w 114"/>
                <a:gd name="T3" fmla="*/ 0 h 148"/>
                <a:gd name="T4" fmla="*/ 0 w 114"/>
                <a:gd name="T5" fmla="*/ 0 h 148"/>
                <a:gd name="T6" fmla="*/ 0 w 114"/>
                <a:gd name="T7" fmla="*/ 19 h 148"/>
                <a:gd name="T8" fmla="*/ 18 w 114"/>
                <a:gd name="T9" fmla="*/ 19 h 148"/>
                <a:gd name="T10" fmla="*/ 18 w 114"/>
                <a:gd name="T11" fmla="*/ 130 h 148"/>
                <a:gd name="T12" fmla="*/ 0 w 114"/>
                <a:gd name="T13" fmla="*/ 130 h 148"/>
                <a:gd name="T14" fmla="*/ 0 w 114"/>
                <a:gd name="T15" fmla="*/ 148 h 148"/>
                <a:gd name="T16" fmla="*/ 114 w 114"/>
                <a:gd name="T17" fmla="*/ 148 h 148"/>
                <a:gd name="T18" fmla="*/ 114 w 114"/>
                <a:gd name="T19" fmla="*/ 130 h 148"/>
                <a:gd name="T20" fmla="*/ 104 w 114"/>
                <a:gd name="T21" fmla="*/ 130 h 148"/>
                <a:gd name="T22" fmla="*/ 104 w 114"/>
                <a:gd name="T23" fmla="*/ 19 h 148"/>
                <a:gd name="T24" fmla="*/ 114 w 114"/>
                <a:gd name="T25" fmla="*/ 19 h 148"/>
                <a:gd name="T26" fmla="*/ 72 w 114"/>
                <a:gd name="T27" fmla="*/ 130 h 148"/>
                <a:gd name="T28" fmla="*/ 50 w 114"/>
                <a:gd name="T29" fmla="*/ 130 h 148"/>
                <a:gd name="T30" fmla="*/ 50 w 114"/>
                <a:gd name="T31" fmla="*/ 19 h 148"/>
                <a:gd name="T32" fmla="*/ 72 w 114"/>
                <a:gd name="T33" fmla="*/ 19 h 148"/>
                <a:gd name="T34" fmla="*/ 72 w 114"/>
                <a:gd name="T35" fmla="*/ 1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148">
                  <a:moveTo>
                    <a:pt x="114" y="19"/>
                  </a:moveTo>
                  <a:lnTo>
                    <a:pt x="114" y="0"/>
                  </a:lnTo>
                  <a:lnTo>
                    <a:pt x="0" y="0"/>
                  </a:lnTo>
                  <a:lnTo>
                    <a:pt x="0" y="19"/>
                  </a:lnTo>
                  <a:lnTo>
                    <a:pt x="18" y="19"/>
                  </a:lnTo>
                  <a:lnTo>
                    <a:pt x="18" y="130"/>
                  </a:lnTo>
                  <a:lnTo>
                    <a:pt x="0" y="130"/>
                  </a:lnTo>
                  <a:lnTo>
                    <a:pt x="0" y="148"/>
                  </a:lnTo>
                  <a:lnTo>
                    <a:pt x="114" y="148"/>
                  </a:lnTo>
                  <a:lnTo>
                    <a:pt x="114" y="130"/>
                  </a:lnTo>
                  <a:lnTo>
                    <a:pt x="104" y="130"/>
                  </a:lnTo>
                  <a:lnTo>
                    <a:pt x="104" y="19"/>
                  </a:lnTo>
                  <a:lnTo>
                    <a:pt x="114" y="19"/>
                  </a:lnTo>
                  <a:close/>
                  <a:moveTo>
                    <a:pt x="72" y="130"/>
                  </a:moveTo>
                  <a:lnTo>
                    <a:pt x="50" y="130"/>
                  </a:lnTo>
                  <a:lnTo>
                    <a:pt x="50" y="19"/>
                  </a:lnTo>
                  <a:lnTo>
                    <a:pt x="72" y="19"/>
                  </a:lnTo>
                  <a:lnTo>
                    <a:pt x="72"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Rectangle 1420"/>
            <p:cNvSpPr>
              <a:spLocks noChangeArrowheads="1"/>
            </p:cNvSpPr>
            <p:nvPr/>
          </p:nvSpPr>
          <p:spPr bwMode="auto">
            <a:xfrm>
              <a:off x="9900377" y="885880"/>
              <a:ext cx="252831" cy="493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7" name="Freeform 1421"/>
            <p:cNvSpPr/>
            <p:nvPr/>
          </p:nvSpPr>
          <p:spPr bwMode="auto">
            <a:xfrm>
              <a:off x="9928030" y="469104"/>
              <a:ext cx="225178" cy="98762"/>
            </a:xfrm>
            <a:custGeom>
              <a:avLst/>
              <a:gdLst>
                <a:gd name="T0" fmla="*/ 0 w 114"/>
                <a:gd name="T1" fmla="*/ 50 h 50"/>
                <a:gd name="T2" fmla="*/ 114 w 114"/>
                <a:gd name="T3" fmla="*/ 50 h 50"/>
                <a:gd name="T4" fmla="*/ 114 w 114"/>
                <a:gd name="T5" fmla="*/ 0 h 50"/>
                <a:gd name="T6" fmla="*/ 0 w 114"/>
                <a:gd name="T7" fmla="*/ 50 h 50"/>
              </a:gdLst>
              <a:ahLst/>
              <a:cxnLst>
                <a:cxn ang="0">
                  <a:pos x="T0" y="T1"/>
                </a:cxn>
                <a:cxn ang="0">
                  <a:pos x="T2" y="T3"/>
                </a:cxn>
                <a:cxn ang="0">
                  <a:pos x="T4" y="T5"/>
                </a:cxn>
                <a:cxn ang="0">
                  <a:pos x="T6" y="T7"/>
                </a:cxn>
              </a:cxnLst>
              <a:rect l="0" t="0" r="r" b="b"/>
              <a:pathLst>
                <a:path w="114" h="50">
                  <a:moveTo>
                    <a:pt x="0" y="50"/>
                  </a:moveTo>
                  <a:lnTo>
                    <a:pt x="114" y="50"/>
                  </a:lnTo>
                  <a:lnTo>
                    <a:pt x="114" y="0"/>
                  </a:lnTo>
                  <a:lnTo>
                    <a:pt x="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422"/>
            <p:cNvSpPr>
              <a:spLocks noEditPoints="1"/>
            </p:cNvSpPr>
            <p:nvPr/>
          </p:nvSpPr>
          <p:spPr bwMode="auto">
            <a:xfrm>
              <a:off x="10153208" y="583668"/>
              <a:ext cx="225178" cy="292336"/>
            </a:xfrm>
            <a:custGeom>
              <a:avLst/>
              <a:gdLst>
                <a:gd name="T0" fmla="*/ 114 w 114"/>
                <a:gd name="T1" fmla="*/ 130 h 148"/>
                <a:gd name="T2" fmla="*/ 96 w 114"/>
                <a:gd name="T3" fmla="*/ 130 h 148"/>
                <a:gd name="T4" fmla="*/ 96 w 114"/>
                <a:gd name="T5" fmla="*/ 19 h 148"/>
                <a:gd name="T6" fmla="*/ 114 w 114"/>
                <a:gd name="T7" fmla="*/ 19 h 148"/>
                <a:gd name="T8" fmla="*/ 114 w 114"/>
                <a:gd name="T9" fmla="*/ 0 h 148"/>
                <a:gd name="T10" fmla="*/ 0 w 114"/>
                <a:gd name="T11" fmla="*/ 0 h 148"/>
                <a:gd name="T12" fmla="*/ 0 w 114"/>
                <a:gd name="T13" fmla="*/ 19 h 148"/>
                <a:gd name="T14" fmla="*/ 9 w 114"/>
                <a:gd name="T15" fmla="*/ 19 h 148"/>
                <a:gd name="T16" fmla="*/ 9 w 114"/>
                <a:gd name="T17" fmla="*/ 130 h 148"/>
                <a:gd name="T18" fmla="*/ 0 w 114"/>
                <a:gd name="T19" fmla="*/ 130 h 148"/>
                <a:gd name="T20" fmla="*/ 0 w 114"/>
                <a:gd name="T21" fmla="*/ 148 h 148"/>
                <a:gd name="T22" fmla="*/ 114 w 114"/>
                <a:gd name="T23" fmla="*/ 148 h 148"/>
                <a:gd name="T24" fmla="*/ 114 w 114"/>
                <a:gd name="T25" fmla="*/ 130 h 148"/>
                <a:gd name="T26" fmla="*/ 41 w 114"/>
                <a:gd name="T27" fmla="*/ 19 h 148"/>
                <a:gd name="T28" fmla="*/ 64 w 114"/>
                <a:gd name="T29" fmla="*/ 19 h 148"/>
                <a:gd name="T30" fmla="*/ 64 w 114"/>
                <a:gd name="T31" fmla="*/ 130 h 148"/>
                <a:gd name="T32" fmla="*/ 41 w 114"/>
                <a:gd name="T33" fmla="*/ 130 h 148"/>
                <a:gd name="T34" fmla="*/ 41 w 114"/>
                <a:gd name="T35"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148">
                  <a:moveTo>
                    <a:pt x="114" y="130"/>
                  </a:moveTo>
                  <a:lnTo>
                    <a:pt x="96" y="130"/>
                  </a:lnTo>
                  <a:lnTo>
                    <a:pt x="96" y="19"/>
                  </a:lnTo>
                  <a:lnTo>
                    <a:pt x="114" y="19"/>
                  </a:lnTo>
                  <a:lnTo>
                    <a:pt x="114" y="0"/>
                  </a:lnTo>
                  <a:lnTo>
                    <a:pt x="0" y="0"/>
                  </a:lnTo>
                  <a:lnTo>
                    <a:pt x="0" y="19"/>
                  </a:lnTo>
                  <a:lnTo>
                    <a:pt x="9" y="19"/>
                  </a:lnTo>
                  <a:lnTo>
                    <a:pt x="9" y="130"/>
                  </a:lnTo>
                  <a:lnTo>
                    <a:pt x="0" y="130"/>
                  </a:lnTo>
                  <a:lnTo>
                    <a:pt x="0" y="148"/>
                  </a:lnTo>
                  <a:lnTo>
                    <a:pt x="114" y="148"/>
                  </a:lnTo>
                  <a:lnTo>
                    <a:pt x="114" y="130"/>
                  </a:lnTo>
                  <a:close/>
                  <a:moveTo>
                    <a:pt x="41" y="19"/>
                  </a:moveTo>
                  <a:lnTo>
                    <a:pt x="64" y="19"/>
                  </a:lnTo>
                  <a:lnTo>
                    <a:pt x="64" y="130"/>
                  </a:lnTo>
                  <a:lnTo>
                    <a:pt x="41" y="130"/>
                  </a:lnTo>
                  <a:lnTo>
                    <a:pt x="41"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Rectangle 1423"/>
            <p:cNvSpPr>
              <a:spLocks noChangeArrowheads="1"/>
            </p:cNvSpPr>
            <p:nvPr/>
          </p:nvSpPr>
          <p:spPr bwMode="auto">
            <a:xfrm>
              <a:off x="10153208" y="885880"/>
              <a:ext cx="252831" cy="493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3" name="Freeform 1424"/>
            <p:cNvSpPr/>
            <p:nvPr/>
          </p:nvSpPr>
          <p:spPr bwMode="auto">
            <a:xfrm>
              <a:off x="10153208" y="469104"/>
              <a:ext cx="223203" cy="98762"/>
            </a:xfrm>
            <a:custGeom>
              <a:avLst/>
              <a:gdLst>
                <a:gd name="T0" fmla="*/ 2 w 113"/>
                <a:gd name="T1" fmla="*/ 0 h 50"/>
                <a:gd name="T2" fmla="*/ 0 w 113"/>
                <a:gd name="T3" fmla="*/ 0 h 50"/>
                <a:gd name="T4" fmla="*/ 0 w 113"/>
                <a:gd name="T5" fmla="*/ 50 h 50"/>
                <a:gd name="T6" fmla="*/ 113 w 113"/>
                <a:gd name="T7" fmla="*/ 50 h 50"/>
                <a:gd name="T8" fmla="*/ 2 w 113"/>
                <a:gd name="T9" fmla="*/ 0 h 50"/>
              </a:gdLst>
              <a:ahLst/>
              <a:cxnLst>
                <a:cxn ang="0">
                  <a:pos x="T0" y="T1"/>
                </a:cxn>
                <a:cxn ang="0">
                  <a:pos x="T2" y="T3"/>
                </a:cxn>
                <a:cxn ang="0">
                  <a:pos x="T4" y="T5"/>
                </a:cxn>
                <a:cxn ang="0">
                  <a:pos x="T6" y="T7"/>
                </a:cxn>
                <a:cxn ang="0">
                  <a:pos x="T8" y="T9"/>
                </a:cxn>
              </a:cxnLst>
              <a:rect l="0" t="0" r="r" b="b"/>
              <a:pathLst>
                <a:path w="113" h="50">
                  <a:moveTo>
                    <a:pt x="2" y="0"/>
                  </a:moveTo>
                  <a:lnTo>
                    <a:pt x="0" y="0"/>
                  </a:lnTo>
                  <a:lnTo>
                    <a:pt x="0" y="50"/>
                  </a:lnTo>
                  <a:lnTo>
                    <a:pt x="113" y="5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1" name="组合 100"/>
          <p:cNvGrpSpPr/>
          <p:nvPr/>
        </p:nvGrpSpPr>
        <p:grpSpPr>
          <a:xfrm>
            <a:off x="11385657" y="4389194"/>
            <a:ext cx="986754" cy="995514"/>
            <a:chOff x="5006975" y="4248150"/>
            <a:chExt cx="893763" cy="901701"/>
          </a:xfrm>
          <a:blipFill>
            <a:blip r:embed="rId3"/>
            <a:stretch>
              <a:fillRect/>
            </a:stretch>
          </a:blipFill>
        </p:grpSpPr>
        <p:sp>
          <p:nvSpPr>
            <p:cNvPr id="96" name="Freeform 15"/>
            <p:cNvSpPr/>
            <p:nvPr/>
          </p:nvSpPr>
          <p:spPr bwMode="auto">
            <a:xfrm>
              <a:off x="5006975" y="4357688"/>
              <a:ext cx="793750" cy="792163"/>
            </a:xfrm>
            <a:custGeom>
              <a:avLst/>
              <a:gdLst>
                <a:gd name="T0" fmla="*/ 141 w 211"/>
                <a:gd name="T1" fmla="*/ 133 h 211"/>
                <a:gd name="T2" fmla="*/ 138 w 211"/>
                <a:gd name="T3" fmla="*/ 138 h 211"/>
                <a:gd name="T4" fmla="*/ 137 w 211"/>
                <a:gd name="T5" fmla="*/ 147 h 211"/>
                <a:gd name="T6" fmla="*/ 117 w 211"/>
                <a:gd name="T7" fmla="*/ 156 h 211"/>
                <a:gd name="T8" fmla="*/ 82 w 211"/>
                <a:gd name="T9" fmla="*/ 130 h 211"/>
                <a:gd name="T10" fmla="*/ 55 w 211"/>
                <a:gd name="T11" fmla="*/ 94 h 211"/>
                <a:gd name="T12" fmla="*/ 65 w 211"/>
                <a:gd name="T13" fmla="*/ 74 h 211"/>
                <a:gd name="T14" fmla="*/ 69 w 211"/>
                <a:gd name="T15" fmla="*/ 74 h 211"/>
                <a:gd name="T16" fmla="*/ 73 w 211"/>
                <a:gd name="T17" fmla="*/ 74 h 211"/>
                <a:gd name="T18" fmla="*/ 78 w 211"/>
                <a:gd name="T19" fmla="*/ 71 h 211"/>
                <a:gd name="T20" fmla="*/ 63 w 211"/>
                <a:gd name="T21" fmla="*/ 24 h 211"/>
                <a:gd name="T22" fmla="*/ 16 w 211"/>
                <a:gd name="T23" fmla="*/ 9 h 211"/>
                <a:gd name="T24" fmla="*/ 16 w 211"/>
                <a:gd name="T25" fmla="*/ 9 h 211"/>
                <a:gd name="T26" fmla="*/ 1 w 211"/>
                <a:gd name="T27" fmla="*/ 48 h 211"/>
                <a:gd name="T28" fmla="*/ 60 w 211"/>
                <a:gd name="T29" fmla="*/ 151 h 211"/>
                <a:gd name="T30" fmla="*/ 164 w 211"/>
                <a:gd name="T31" fmla="*/ 210 h 211"/>
                <a:gd name="T32" fmla="*/ 202 w 211"/>
                <a:gd name="T33" fmla="*/ 195 h 211"/>
                <a:gd name="T34" fmla="*/ 203 w 211"/>
                <a:gd name="T35" fmla="*/ 195 h 211"/>
                <a:gd name="T36" fmla="*/ 187 w 211"/>
                <a:gd name="T37" fmla="*/ 148 h 211"/>
                <a:gd name="T38" fmla="*/ 141 w 211"/>
                <a:gd name="T39" fmla="*/ 1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11">
                  <a:moveTo>
                    <a:pt x="141" y="133"/>
                  </a:moveTo>
                  <a:cubicBezTo>
                    <a:pt x="139" y="134"/>
                    <a:pt x="138" y="136"/>
                    <a:pt x="138" y="138"/>
                  </a:cubicBezTo>
                  <a:cubicBezTo>
                    <a:pt x="137" y="139"/>
                    <a:pt x="137" y="146"/>
                    <a:pt x="137" y="147"/>
                  </a:cubicBezTo>
                  <a:cubicBezTo>
                    <a:pt x="136" y="154"/>
                    <a:pt x="131" y="164"/>
                    <a:pt x="117" y="156"/>
                  </a:cubicBezTo>
                  <a:cubicBezTo>
                    <a:pt x="110" y="152"/>
                    <a:pt x="94" y="142"/>
                    <a:pt x="82" y="130"/>
                  </a:cubicBezTo>
                  <a:cubicBezTo>
                    <a:pt x="69" y="117"/>
                    <a:pt x="59" y="102"/>
                    <a:pt x="55" y="94"/>
                  </a:cubicBezTo>
                  <a:cubicBezTo>
                    <a:pt x="48" y="80"/>
                    <a:pt x="57" y="75"/>
                    <a:pt x="65" y="74"/>
                  </a:cubicBezTo>
                  <a:cubicBezTo>
                    <a:pt x="65" y="74"/>
                    <a:pt x="68" y="74"/>
                    <a:pt x="69" y="74"/>
                  </a:cubicBezTo>
                  <a:cubicBezTo>
                    <a:pt x="71" y="74"/>
                    <a:pt x="72" y="74"/>
                    <a:pt x="73" y="74"/>
                  </a:cubicBezTo>
                  <a:cubicBezTo>
                    <a:pt x="75" y="73"/>
                    <a:pt x="77" y="72"/>
                    <a:pt x="78" y="71"/>
                  </a:cubicBezTo>
                  <a:cubicBezTo>
                    <a:pt x="87" y="62"/>
                    <a:pt x="80" y="41"/>
                    <a:pt x="63" y="24"/>
                  </a:cubicBezTo>
                  <a:cubicBezTo>
                    <a:pt x="46" y="7"/>
                    <a:pt x="25" y="0"/>
                    <a:pt x="16" y="9"/>
                  </a:cubicBezTo>
                  <a:cubicBezTo>
                    <a:pt x="16" y="9"/>
                    <a:pt x="16" y="9"/>
                    <a:pt x="16" y="9"/>
                  </a:cubicBezTo>
                  <a:cubicBezTo>
                    <a:pt x="8" y="17"/>
                    <a:pt x="2" y="32"/>
                    <a:pt x="1" y="48"/>
                  </a:cubicBezTo>
                  <a:cubicBezTo>
                    <a:pt x="0" y="63"/>
                    <a:pt x="23" y="114"/>
                    <a:pt x="60" y="151"/>
                  </a:cubicBezTo>
                  <a:cubicBezTo>
                    <a:pt x="97" y="189"/>
                    <a:pt x="146" y="210"/>
                    <a:pt x="164" y="210"/>
                  </a:cubicBezTo>
                  <a:cubicBezTo>
                    <a:pt x="182" y="211"/>
                    <a:pt x="195" y="203"/>
                    <a:pt x="202" y="195"/>
                  </a:cubicBezTo>
                  <a:cubicBezTo>
                    <a:pt x="202" y="195"/>
                    <a:pt x="202" y="195"/>
                    <a:pt x="203" y="195"/>
                  </a:cubicBezTo>
                  <a:cubicBezTo>
                    <a:pt x="211" y="186"/>
                    <a:pt x="204" y="166"/>
                    <a:pt x="187" y="148"/>
                  </a:cubicBezTo>
                  <a:cubicBezTo>
                    <a:pt x="170" y="131"/>
                    <a:pt x="149" y="124"/>
                    <a:pt x="141"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6"/>
            <p:cNvSpPr/>
            <p:nvPr/>
          </p:nvSpPr>
          <p:spPr bwMode="auto">
            <a:xfrm>
              <a:off x="5507038" y="4440238"/>
              <a:ext cx="393700" cy="398463"/>
            </a:xfrm>
            <a:custGeom>
              <a:avLst/>
              <a:gdLst>
                <a:gd name="T0" fmla="*/ 90 w 105"/>
                <a:gd name="T1" fmla="*/ 1 h 106"/>
                <a:gd name="T2" fmla="*/ 45 w 105"/>
                <a:gd name="T3" fmla="*/ 6 h 106"/>
                <a:gd name="T4" fmla="*/ 40 w 105"/>
                <a:gd name="T5" fmla="*/ 19 h 106"/>
                <a:gd name="T6" fmla="*/ 47 w 105"/>
                <a:gd name="T7" fmla="*/ 28 h 106"/>
                <a:gd name="T8" fmla="*/ 41 w 105"/>
                <a:gd name="T9" fmla="*/ 36 h 106"/>
                <a:gd name="T10" fmla="*/ 8 w 105"/>
                <a:gd name="T11" fmla="*/ 70 h 106"/>
                <a:gd name="T12" fmla="*/ 8 w 105"/>
                <a:gd name="T13" fmla="*/ 98 h 106"/>
                <a:gd name="T14" fmla="*/ 36 w 105"/>
                <a:gd name="T15" fmla="*/ 98 h 106"/>
                <a:gd name="T16" fmla="*/ 69 w 105"/>
                <a:gd name="T17" fmla="*/ 65 h 106"/>
                <a:gd name="T18" fmla="*/ 77 w 105"/>
                <a:gd name="T19" fmla="*/ 59 h 106"/>
                <a:gd name="T20" fmla="*/ 86 w 105"/>
                <a:gd name="T21" fmla="*/ 65 h 106"/>
                <a:gd name="T22" fmla="*/ 100 w 105"/>
                <a:gd name="T23" fmla="*/ 61 h 106"/>
                <a:gd name="T24" fmla="*/ 105 w 105"/>
                <a:gd name="T25" fmla="*/ 15 h 106"/>
                <a:gd name="T26" fmla="*/ 90 w 105"/>
                <a:gd name="T27"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06">
                  <a:moveTo>
                    <a:pt x="90" y="1"/>
                  </a:moveTo>
                  <a:cubicBezTo>
                    <a:pt x="45" y="6"/>
                    <a:pt x="45" y="6"/>
                    <a:pt x="45" y="6"/>
                  </a:cubicBezTo>
                  <a:cubicBezTo>
                    <a:pt x="36" y="7"/>
                    <a:pt x="34" y="13"/>
                    <a:pt x="40" y="19"/>
                  </a:cubicBezTo>
                  <a:cubicBezTo>
                    <a:pt x="40" y="19"/>
                    <a:pt x="47" y="26"/>
                    <a:pt x="47" y="28"/>
                  </a:cubicBezTo>
                  <a:cubicBezTo>
                    <a:pt x="47" y="31"/>
                    <a:pt x="41" y="36"/>
                    <a:pt x="41" y="36"/>
                  </a:cubicBezTo>
                  <a:cubicBezTo>
                    <a:pt x="8" y="70"/>
                    <a:pt x="8" y="70"/>
                    <a:pt x="8" y="70"/>
                  </a:cubicBezTo>
                  <a:cubicBezTo>
                    <a:pt x="0" y="77"/>
                    <a:pt x="0" y="90"/>
                    <a:pt x="8" y="98"/>
                  </a:cubicBezTo>
                  <a:cubicBezTo>
                    <a:pt x="15" y="106"/>
                    <a:pt x="28" y="106"/>
                    <a:pt x="36" y="98"/>
                  </a:cubicBezTo>
                  <a:cubicBezTo>
                    <a:pt x="69" y="65"/>
                    <a:pt x="69" y="65"/>
                    <a:pt x="69" y="65"/>
                  </a:cubicBezTo>
                  <a:cubicBezTo>
                    <a:pt x="69" y="65"/>
                    <a:pt x="74" y="59"/>
                    <a:pt x="77" y="59"/>
                  </a:cubicBezTo>
                  <a:cubicBezTo>
                    <a:pt x="81" y="59"/>
                    <a:pt x="86" y="65"/>
                    <a:pt x="86" y="65"/>
                  </a:cubicBezTo>
                  <a:cubicBezTo>
                    <a:pt x="93" y="71"/>
                    <a:pt x="99" y="69"/>
                    <a:pt x="100" y="61"/>
                  </a:cubicBezTo>
                  <a:cubicBezTo>
                    <a:pt x="105" y="15"/>
                    <a:pt x="105" y="15"/>
                    <a:pt x="105" y="15"/>
                  </a:cubicBezTo>
                  <a:cubicBezTo>
                    <a:pt x="105" y="6"/>
                    <a:pt x="99" y="0"/>
                    <a:pt x="9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7"/>
            <p:cNvSpPr/>
            <p:nvPr/>
          </p:nvSpPr>
          <p:spPr bwMode="auto">
            <a:xfrm>
              <a:off x="5341938" y="4248150"/>
              <a:ext cx="393700" cy="398463"/>
            </a:xfrm>
            <a:custGeom>
              <a:avLst/>
              <a:gdLst>
                <a:gd name="T0" fmla="*/ 15 w 105"/>
                <a:gd name="T1" fmla="*/ 105 h 106"/>
                <a:gd name="T2" fmla="*/ 60 w 105"/>
                <a:gd name="T3" fmla="*/ 100 h 106"/>
                <a:gd name="T4" fmla="*/ 65 w 105"/>
                <a:gd name="T5" fmla="*/ 87 h 106"/>
                <a:gd name="T6" fmla="*/ 59 w 105"/>
                <a:gd name="T7" fmla="*/ 77 h 106"/>
                <a:gd name="T8" fmla="*/ 64 w 105"/>
                <a:gd name="T9" fmla="*/ 70 h 106"/>
                <a:gd name="T10" fmla="*/ 98 w 105"/>
                <a:gd name="T11" fmla="*/ 36 h 106"/>
                <a:gd name="T12" fmla="*/ 98 w 105"/>
                <a:gd name="T13" fmla="*/ 8 h 106"/>
                <a:gd name="T14" fmla="*/ 70 w 105"/>
                <a:gd name="T15" fmla="*/ 8 h 106"/>
                <a:gd name="T16" fmla="*/ 36 w 105"/>
                <a:gd name="T17" fmla="*/ 41 h 106"/>
                <a:gd name="T18" fmla="*/ 28 w 105"/>
                <a:gd name="T19" fmla="*/ 47 h 106"/>
                <a:gd name="T20" fmla="*/ 19 w 105"/>
                <a:gd name="T21" fmla="*/ 41 h 106"/>
                <a:gd name="T22" fmla="*/ 6 w 105"/>
                <a:gd name="T23" fmla="*/ 45 h 106"/>
                <a:gd name="T24" fmla="*/ 1 w 105"/>
                <a:gd name="T25" fmla="*/ 91 h 106"/>
                <a:gd name="T26" fmla="*/ 15 w 105"/>
                <a:gd name="T27"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06">
                  <a:moveTo>
                    <a:pt x="15" y="105"/>
                  </a:moveTo>
                  <a:cubicBezTo>
                    <a:pt x="60" y="100"/>
                    <a:pt x="60" y="100"/>
                    <a:pt x="60" y="100"/>
                  </a:cubicBezTo>
                  <a:cubicBezTo>
                    <a:pt x="69" y="99"/>
                    <a:pt x="71" y="93"/>
                    <a:pt x="65" y="87"/>
                  </a:cubicBezTo>
                  <a:cubicBezTo>
                    <a:pt x="65" y="87"/>
                    <a:pt x="59" y="80"/>
                    <a:pt x="59" y="77"/>
                  </a:cubicBezTo>
                  <a:cubicBezTo>
                    <a:pt x="59" y="75"/>
                    <a:pt x="64" y="70"/>
                    <a:pt x="64" y="70"/>
                  </a:cubicBezTo>
                  <a:cubicBezTo>
                    <a:pt x="98" y="36"/>
                    <a:pt x="98" y="36"/>
                    <a:pt x="98" y="36"/>
                  </a:cubicBezTo>
                  <a:cubicBezTo>
                    <a:pt x="105" y="28"/>
                    <a:pt x="105" y="16"/>
                    <a:pt x="98" y="8"/>
                  </a:cubicBezTo>
                  <a:cubicBezTo>
                    <a:pt x="90" y="0"/>
                    <a:pt x="77" y="0"/>
                    <a:pt x="70" y="8"/>
                  </a:cubicBezTo>
                  <a:cubicBezTo>
                    <a:pt x="36" y="41"/>
                    <a:pt x="36" y="41"/>
                    <a:pt x="36" y="41"/>
                  </a:cubicBezTo>
                  <a:cubicBezTo>
                    <a:pt x="36" y="41"/>
                    <a:pt x="31" y="47"/>
                    <a:pt x="28" y="47"/>
                  </a:cubicBezTo>
                  <a:cubicBezTo>
                    <a:pt x="25" y="47"/>
                    <a:pt x="19" y="41"/>
                    <a:pt x="19" y="41"/>
                  </a:cubicBezTo>
                  <a:cubicBezTo>
                    <a:pt x="13" y="34"/>
                    <a:pt x="7" y="37"/>
                    <a:pt x="6" y="45"/>
                  </a:cubicBezTo>
                  <a:cubicBezTo>
                    <a:pt x="1" y="91"/>
                    <a:pt x="1" y="91"/>
                    <a:pt x="1" y="91"/>
                  </a:cubicBezTo>
                  <a:cubicBezTo>
                    <a:pt x="0" y="100"/>
                    <a:pt x="6" y="106"/>
                    <a:pt x="15"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2" name="组合 111"/>
          <p:cNvGrpSpPr/>
          <p:nvPr/>
        </p:nvGrpSpPr>
        <p:grpSpPr>
          <a:xfrm>
            <a:off x="13926213" y="2479763"/>
            <a:ext cx="904045" cy="901511"/>
            <a:chOff x="2505075" y="438151"/>
            <a:chExt cx="566738" cy="565150"/>
          </a:xfrm>
          <a:blipFill>
            <a:blip r:embed="rId3"/>
            <a:stretch>
              <a:fillRect/>
            </a:stretch>
          </a:blipFill>
        </p:grpSpPr>
        <p:sp>
          <p:nvSpPr>
            <p:cNvPr id="103" name="Freeform 74"/>
            <p:cNvSpPr/>
            <p:nvPr/>
          </p:nvSpPr>
          <p:spPr bwMode="auto">
            <a:xfrm>
              <a:off x="2543175" y="438151"/>
              <a:ext cx="528638" cy="527050"/>
            </a:xfrm>
            <a:custGeom>
              <a:avLst/>
              <a:gdLst>
                <a:gd name="T0" fmla="*/ 157 w 484"/>
                <a:gd name="T1" fmla="*/ 275 h 483"/>
                <a:gd name="T2" fmla="*/ 0 w 484"/>
                <a:gd name="T3" fmla="*/ 433 h 483"/>
                <a:gd name="T4" fmla="*/ 51 w 484"/>
                <a:gd name="T5" fmla="*/ 483 h 483"/>
                <a:gd name="T6" fmla="*/ 208 w 484"/>
                <a:gd name="T7" fmla="*/ 326 h 483"/>
                <a:gd name="T8" fmla="*/ 263 w 484"/>
                <a:gd name="T9" fmla="*/ 339 h 483"/>
                <a:gd name="T10" fmla="*/ 350 w 484"/>
                <a:gd name="T11" fmla="*/ 303 h 483"/>
                <a:gd name="T12" fmla="*/ 484 w 484"/>
                <a:gd name="T13" fmla="*/ 170 h 483"/>
                <a:gd name="T14" fmla="*/ 433 w 484"/>
                <a:gd name="T15" fmla="*/ 119 h 483"/>
                <a:gd name="T16" fmla="*/ 299 w 484"/>
                <a:gd name="T17" fmla="*/ 252 h 483"/>
                <a:gd name="T18" fmla="*/ 230 w 484"/>
                <a:gd name="T19" fmla="*/ 254 h 483"/>
                <a:gd name="T20" fmla="*/ 216 w 484"/>
                <a:gd name="T21" fmla="*/ 220 h 483"/>
                <a:gd name="T22" fmla="*/ 231 w 484"/>
                <a:gd name="T23" fmla="*/ 184 h 483"/>
                <a:gd name="T24" fmla="*/ 365 w 484"/>
                <a:gd name="T25" fmla="*/ 50 h 483"/>
                <a:gd name="T26" fmla="*/ 314 w 484"/>
                <a:gd name="T27" fmla="*/ 0 h 483"/>
                <a:gd name="T28" fmla="*/ 180 w 484"/>
                <a:gd name="T29" fmla="*/ 133 h 483"/>
                <a:gd name="T30" fmla="*/ 144 w 484"/>
                <a:gd name="T31" fmla="*/ 219 h 483"/>
                <a:gd name="T32" fmla="*/ 157 w 484"/>
                <a:gd name="T33" fmla="*/ 27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483">
                  <a:moveTo>
                    <a:pt x="157" y="275"/>
                  </a:moveTo>
                  <a:cubicBezTo>
                    <a:pt x="0" y="433"/>
                    <a:pt x="0" y="433"/>
                    <a:pt x="0" y="433"/>
                  </a:cubicBezTo>
                  <a:cubicBezTo>
                    <a:pt x="51" y="483"/>
                    <a:pt x="51" y="483"/>
                    <a:pt x="51" y="483"/>
                  </a:cubicBezTo>
                  <a:cubicBezTo>
                    <a:pt x="208" y="326"/>
                    <a:pt x="208" y="326"/>
                    <a:pt x="208" y="326"/>
                  </a:cubicBezTo>
                  <a:cubicBezTo>
                    <a:pt x="225" y="335"/>
                    <a:pt x="244" y="339"/>
                    <a:pt x="263" y="339"/>
                  </a:cubicBezTo>
                  <a:cubicBezTo>
                    <a:pt x="295" y="339"/>
                    <a:pt x="326" y="327"/>
                    <a:pt x="350" y="303"/>
                  </a:cubicBezTo>
                  <a:cubicBezTo>
                    <a:pt x="484" y="170"/>
                    <a:pt x="484" y="170"/>
                    <a:pt x="484" y="170"/>
                  </a:cubicBezTo>
                  <a:cubicBezTo>
                    <a:pt x="433" y="119"/>
                    <a:pt x="433" y="119"/>
                    <a:pt x="433" y="119"/>
                  </a:cubicBezTo>
                  <a:cubicBezTo>
                    <a:pt x="299" y="252"/>
                    <a:pt x="299" y="252"/>
                    <a:pt x="299" y="252"/>
                  </a:cubicBezTo>
                  <a:cubicBezTo>
                    <a:pt x="280" y="272"/>
                    <a:pt x="248" y="273"/>
                    <a:pt x="230" y="254"/>
                  </a:cubicBezTo>
                  <a:cubicBezTo>
                    <a:pt x="221" y="245"/>
                    <a:pt x="216" y="233"/>
                    <a:pt x="216" y="220"/>
                  </a:cubicBezTo>
                  <a:cubicBezTo>
                    <a:pt x="216" y="206"/>
                    <a:pt x="222" y="194"/>
                    <a:pt x="231" y="184"/>
                  </a:cubicBezTo>
                  <a:cubicBezTo>
                    <a:pt x="365" y="50"/>
                    <a:pt x="365" y="50"/>
                    <a:pt x="365" y="50"/>
                  </a:cubicBezTo>
                  <a:cubicBezTo>
                    <a:pt x="314" y="0"/>
                    <a:pt x="314" y="0"/>
                    <a:pt x="314" y="0"/>
                  </a:cubicBezTo>
                  <a:cubicBezTo>
                    <a:pt x="180" y="133"/>
                    <a:pt x="180" y="133"/>
                    <a:pt x="180" y="133"/>
                  </a:cubicBezTo>
                  <a:cubicBezTo>
                    <a:pt x="157" y="156"/>
                    <a:pt x="144" y="187"/>
                    <a:pt x="144" y="219"/>
                  </a:cubicBezTo>
                  <a:cubicBezTo>
                    <a:pt x="144" y="239"/>
                    <a:pt x="148" y="258"/>
                    <a:pt x="157" y="2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5"/>
            <p:cNvSpPr/>
            <p:nvPr/>
          </p:nvSpPr>
          <p:spPr bwMode="auto">
            <a:xfrm>
              <a:off x="2608263" y="511176"/>
              <a:ext cx="100013" cy="165100"/>
            </a:xfrm>
            <a:custGeom>
              <a:avLst/>
              <a:gdLst>
                <a:gd name="T0" fmla="*/ 43 w 92"/>
                <a:gd name="T1" fmla="*/ 151 h 151"/>
                <a:gd name="T2" fmla="*/ 92 w 92"/>
                <a:gd name="T3" fmla="*/ 30 h 151"/>
                <a:gd name="T4" fmla="*/ 62 w 92"/>
                <a:gd name="T5" fmla="*/ 0 h 151"/>
                <a:gd name="T6" fmla="*/ 1 w 92"/>
                <a:gd name="T7" fmla="*/ 151 h 151"/>
                <a:gd name="T8" fmla="*/ 43 w 92"/>
                <a:gd name="T9" fmla="*/ 151 h 151"/>
              </a:gdLst>
              <a:ahLst/>
              <a:cxnLst>
                <a:cxn ang="0">
                  <a:pos x="T0" y="T1"/>
                </a:cxn>
                <a:cxn ang="0">
                  <a:pos x="T2" y="T3"/>
                </a:cxn>
                <a:cxn ang="0">
                  <a:pos x="T4" y="T5"/>
                </a:cxn>
                <a:cxn ang="0">
                  <a:pos x="T6" y="T7"/>
                </a:cxn>
                <a:cxn ang="0">
                  <a:pos x="T8" y="T9"/>
                </a:cxn>
              </a:cxnLst>
              <a:rect l="0" t="0" r="r" b="b"/>
              <a:pathLst>
                <a:path w="92" h="151">
                  <a:moveTo>
                    <a:pt x="43" y="151"/>
                  </a:moveTo>
                  <a:cubicBezTo>
                    <a:pt x="42" y="105"/>
                    <a:pt x="60" y="62"/>
                    <a:pt x="92" y="30"/>
                  </a:cubicBezTo>
                  <a:cubicBezTo>
                    <a:pt x="62" y="0"/>
                    <a:pt x="62" y="0"/>
                    <a:pt x="62" y="0"/>
                  </a:cubicBezTo>
                  <a:cubicBezTo>
                    <a:pt x="21" y="41"/>
                    <a:pt x="0" y="94"/>
                    <a:pt x="1" y="151"/>
                  </a:cubicBezTo>
                  <a:lnTo>
                    <a:pt x="43"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76"/>
            <p:cNvSpPr/>
            <p:nvPr/>
          </p:nvSpPr>
          <p:spPr bwMode="auto">
            <a:xfrm>
              <a:off x="2505075" y="438151"/>
              <a:ext cx="130175" cy="241300"/>
            </a:xfrm>
            <a:custGeom>
              <a:avLst/>
              <a:gdLst>
                <a:gd name="T0" fmla="*/ 120 w 120"/>
                <a:gd name="T1" fmla="*/ 31 h 220"/>
                <a:gd name="T2" fmla="*/ 90 w 120"/>
                <a:gd name="T3" fmla="*/ 0 h 220"/>
                <a:gd name="T4" fmla="*/ 2 w 120"/>
                <a:gd name="T5" fmla="*/ 220 h 220"/>
                <a:gd name="T6" fmla="*/ 44 w 120"/>
                <a:gd name="T7" fmla="*/ 219 h 220"/>
                <a:gd name="T8" fmla="*/ 120 w 120"/>
                <a:gd name="T9" fmla="*/ 31 h 220"/>
              </a:gdLst>
              <a:ahLst/>
              <a:cxnLst>
                <a:cxn ang="0">
                  <a:pos x="T0" y="T1"/>
                </a:cxn>
                <a:cxn ang="0">
                  <a:pos x="T2" y="T3"/>
                </a:cxn>
                <a:cxn ang="0">
                  <a:pos x="T4" y="T5"/>
                </a:cxn>
                <a:cxn ang="0">
                  <a:pos x="T6" y="T7"/>
                </a:cxn>
                <a:cxn ang="0">
                  <a:pos x="T8" y="T9"/>
                </a:cxn>
              </a:cxnLst>
              <a:rect l="0" t="0" r="r" b="b"/>
              <a:pathLst>
                <a:path w="120" h="220">
                  <a:moveTo>
                    <a:pt x="120" y="31"/>
                  </a:moveTo>
                  <a:cubicBezTo>
                    <a:pt x="90" y="0"/>
                    <a:pt x="90" y="0"/>
                    <a:pt x="90" y="0"/>
                  </a:cubicBezTo>
                  <a:cubicBezTo>
                    <a:pt x="31" y="59"/>
                    <a:pt x="0" y="137"/>
                    <a:pt x="2" y="220"/>
                  </a:cubicBezTo>
                  <a:cubicBezTo>
                    <a:pt x="44" y="219"/>
                    <a:pt x="44" y="219"/>
                    <a:pt x="44" y="219"/>
                  </a:cubicBezTo>
                  <a:cubicBezTo>
                    <a:pt x="43" y="148"/>
                    <a:pt x="70" y="81"/>
                    <a:pt x="1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7"/>
            <p:cNvSpPr/>
            <p:nvPr/>
          </p:nvSpPr>
          <p:spPr bwMode="auto">
            <a:xfrm>
              <a:off x="2832100" y="801688"/>
              <a:ext cx="165100" cy="98425"/>
            </a:xfrm>
            <a:custGeom>
              <a:avLst/>
              <a:gdLst>
                <a:gd name="T0" fmla="*/ 121 w 151"/>
                <a:gd name="T1" fmla="*/ 0 h 91"/>
                <a:gd name="T2" fmla="*/ 1 w 151"/>
                <a:gd name="T3" fmla="*/ 48 h 91"/>
                <a:gd name="T4" fmla="*/ 0 w 151"/>
                <a:gd name="T5" fmla="*/ 91 h 91"/>
                <a:gd name="T6" fmla="*/ 4 w 151"/>
                <a:gd name="T7" fmla="*/ 91 h 91"/>
                <a:gd name="T8" fmla="*/ 151 w 151"/>
                <a:gd name="T9" fmla="*/ 30 h 91"/>
                <a:gd name="T10" fmla="*/ 121 w 151"/>
                <a:gd name="T11" fmla="*/ 0 h 91"/>
              </a:gdLst>
              <a:ahLst/>
              <a:cxnLst>
                <a:cxn ang="0">
                  <a:pos x="T0" y="T1"/>
                </a:cxn>
                <a:cxn ang="0">
                  <a:pos x="T2" y="T3"/>
                </a:cxn>
                <a:cxn ang="0">
                  <a:pos x="T4" y="T5"/>
                </a:cxn>
                <a:cxn ang="0">
                  <a:pos x="T6" y="T7"/>
                </a:cxn>
                <a:cxn ang="0">
                  <a:pos x="T8" y="T9"/>
                </a:cxn>
                <a:cxn ang="0">
                  <a:pos x="T10" y="T11"/>
                </a:cxn>
              </a:cxnLst>
              <a:rect l="0" t="0" r="r" b="b"/>
              <a:pathLst>
                <a:path w="151" h="91">
                  <a:moveTo>
                    <a:pt x="121" y="0"/>
                  </a:moveTo>
                  <a:cubicBezTo>
                    <a:pt x="89" y="32"/>
                    <a:pt x="46" y="49"/>
                    <a:pt x="1" y="48"/>
                  </a:cubicBezTo>
                  <a:cubicBezTo>
                    <a:pt x="0" y="91"/>
                    <a:pt x="0" y="91"/>
                    <a:pt x="0" y="91"/>
                  </a:cubicBezTo>
                  <a:cubicBezTo>
                    <a:pt x="1" y="91"/>
                    <a:pt x="3" y="91"/>
                    <a:pt x="4" y="91"/>
                  </a:cubicBezTo>
                  <a:cubicBezTo>
                    <a:pt x="60" y="91"/>
                    <a:pt x="112" y="69"/>
                    <a:pt x="151" y="30"/>
                  </a:cubicBezTo>
                  <a:lnTo>
                    <a:pt x="1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8"/>
            <p:cNvSpPr/>
            <p:nvPr/>
          </p:nvSpPr>
          <p:spPr bwMode="auto">
            <a:xfrm>
              <a:off x="2830513" y="873126"/>
              <a:ext cx="239713" cy="130175"/>
            </a:xfrm>
            <a:custGeom>
              <a:avLst/>
              <a:gdLst>
                <a:gd name="T0" fmla="*/ 0 w 220"/>
                <a:gd name="T1" fmla="*/ 119 h 119"/>
                <a:gd name="T2" fmla="*/ 6 w 220"/>
                <a:gd name="T3" fmla="*/ 119 h 119"/>
                <a:gd name="T4" fmla="*/ 220 w 220"/>
                <a:gd name="T5" fmla="*/ 30 h 119"/>
                <a:gd name="T6" fmla="*/ 190 w 220"/>
                <a:gd name="T7" fmla="*/ 0 h 119"/>
                <a:gd name="T8" fmla="*/ 1 w 220"/>
                <a:gd name="T9" fmla="*/ 76 h 119"/>
                <a:gd name="T10" fmla="*/ 0 w 220"/>
                <a:gd name="T11" fmla="*/ 119 h 119"/>
              </a:gdLst>
              <a:ahLst/>
              <a:cxnLst>
                <a:cxn ang="0">
                  <a:pos x="T0" y="T1"/>
                </a:cxn>
                <a:cxn ang="0">
                  <a:pos x="T2" y="T3"/>
                </a:cxn>
                <a:cxn ang="0">
                  <a:pos x="T4" y="T5"/>
                </a:cxn>
                <a:cxn ang="0">
                  <a:pos x="T6" y="T7"/>
                </a:cxn>
                <a:cxn ang="0">
                  <a:pos x="T8" y="T9"/>
                </a:cxn>
                <a:cxn ang="0">
                  <a:pos x="T10" y="T11"/>
                </a:cxn>
              </a:cxnLst>
              <a:rect l="0" t="0" r="r" b="b"/>
              <a:pathLst>
                <a:path w="220" h="119">
                  <a:moveTo>
                    <a:pt x="0" y="119"/>
                  </a:moveTo>
                  <a:cubicBezTo>
                    <a:pt x="2" y="119"/>
                    <a:pt x="4" y="119"/>
                    <a:pt x="6" y="119"/>
                  </a:cubicBezTo>
                  <a:cubicBezTo>
                    <a:pt x="87" y="119"/>
                    <a:pt x="163" y="88"/>
                    <a:pt x="220" y="30"/>
                  </a:cubicBezTo>
                  <a:cubicBezTo>
                    <a:pt x="190" y="0"/>
                    <a:pt x="190" y="0"/>
                    <a:pt x="190" y="0"/>
                  </a:cubicBezTo>
                  <a:cubicBezTo>
                    <a:pt x="139" y="51"/>
                    <a:pt x="72" y="78"/>
                    <a:pt x="1" y="76"/>
                  </a:cubicBezTo>
                  <a:lnTo>
                    <a:pt x="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2202700" y="2325617"/>
            <a:ext cx="12889537" cy="1200329"/>
          </a:xfrm>
          <a:prstGeom prst="rect">
            <a:avLst/>
          </a:prstGeom>
          <a:noFill/>
        </p:spPr>
        <p:txBody>
          <a:bodyPr wrap="square" rtlCol="0">
            <a:spAutoFit/>
          </a:bodyPr>
          <a:lstStyle/>
          <a:p>
            <a:pPr algn="ctr"/>
            <a:r>
              <a:rPr lang="zh-CN" altLang="zh-CN" sz="7200" b="1" spc="600" dirty="0">
                <a:blipFill>
                  <a:blip r:embed="rId2"/>
                  <a:stretch>
                    <a:fillRect/>
                  </a:stretch>
                </a:blipFill>
                <a:latin typeface="微软雅黑" panose="020B0503020204020204" pitchFamily="34" charset="-122"/>
                <a:ea typeface="微软雅黑" panose="020B0503020204020204" pitchFamily="34" charset="-122"/>
              </a:rPr>
              <a:t>机制改革</a:t>
            </a:r>
            <a:r>
              <a:rPr lang="zh-CN" altLang="zh-CN" sz="7200" b="1" spc="600" dirty="0">
                <a:solidFill>
                  <a:schemeClr val="bg1"/>
                </a:solidFill>
                <a:latin typeface="微软雅黑" panose="020B0503020204020204" pitchFamily="34" charset="-122"/>
                <a:ea typeface="微软雅黑" panose="020B0503020204020204" pitchFamily="34" charset="-122"/>
              </a:rPr>
              <a:t>和</a:t>
            </a:r>
            <a:r>
              <a:rPr lang="zh-CN" altLang="zh-CN" sz="7200" b="1" spc="600" dirty="0">
                <a:blipFill>
                  <a:blip r:embed="rId2"/>
                  <a:stretch>
                    <a:fillRect/>
                  </a:stretch>
                </a:blipFill>
                <a:latin typeface="微软雅黑" panose="020B0503020204020204" pitchFamily="34" charset="-122"/>
                <a:ea typeface="微软雅黑" panose="020B0503020204020204" pitchFamily="34" charset="-122"/>
              </a:rPr>
              <a:t>完善</a:t>
            </a:r>
            <a:endParaRPr lang="zh-CN" altLang="zh-CN" sz="7200" b="1" spc="600" dirty="0">
              <a:blipFill>
                <a:blip r:embed="rId2"/>
                <a:stretch>
                  <a:fillRect/>
                </a:stretch>
              </a:blipFill>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460303" y="439790"/>
            <a:ext cx="12889537" cy="645160"/>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完善</a:t>
            </a:r>
            <a:r>
              <a:rPr lang="zh-CN" altLang="en-US" sz="3600" spc="600" dirty="0">
                <a:solidFill>
                  <a:schemeClr val="bg1"/>
                </a:solidFill>
                <a:latin typeface="微软雅黑" panose="020B0503020204020204" pitchFamily="34" charset="-122"/>
                <a:ea typeface="微软雅黑" panose="020B0503020204020204" pitchFamily="34" charset="-122"/>
                <a:sym typeface="+mn-ea"/>
              </a:rPr>
              <a:t>机制保障</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6" name="object 21"/>
          <p:cNvSpPr/>
          <p:nvPr/>
        </p:nvSpPr>
        <p:spPr>
          <a:xfrm>
            <a:off x="738187" y="507626"/>
            <a:ext cx="534857" cy="465522"/>
          </a:xfrm>
          <a:prstGeom prst="rect">
            <a:avLst/>
          </a:prstGeom>
          <a:blipFill>
            <a:blip r:embed="rId2" cstate="print"/>
            <a:stretch>
              <a:fillRect/>
            </a:stretch>
          </a:blipFill>
        </p:spPr>
        <p:txBody>
          <a:bodyPr wrap="square" lIns="0" tIns="0" rIns="0" bIns="0" rtlCol="0"/>
          <a:lstStyle/>
          <a:p/>
        </p:txBody>
      </p:sp>
      <p:sp>
        <p:nvSpPr>
          <p:cNvPr id="9" name="矩形 8"/>
          <p:cNvSpPr/>
          <p:nvPr/>
        </p:nvSpPr>
        <p:spPr>
          <a:xfrm>
            <a:off x="-533400" y="521876"/>
            <a:ext cx="431800" cy="564245"/>
          </a:xfrm>
          <a:prstGeom prst="rect">
            <a:avLst/>
          </a:prstGeom>
          <a:blipFill>
            <a:blip r:embed="rId3"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7" name="矩形 6"/>
          <p:cNvSpPr/>
          <p:nvPr/>
        </p:nvSpPr>
        <p:spPr>
          <a:xfrm>
            <a:off x="1439864" y="2409031"/>
            <a:ext cx="4229831" cy="1374159"/>
          </a:xfrm>
          <a:prstGeom prst="rect">
            <a:avLst/>
          </a:prstGeom>
          <a:effectLst/>
        </p:spPr>
        <p:txBody>
          <a:bodyPr vert="horz" wrap="square" lIns="0" tIns="12700" rIns="0" bIns="0" rtlCol="0">
            <a:spAutoFit/>
          </a:bodyPr>
          <a:lstStyle/>
          <a:p>
            <a:pPr marL="12700" algn="ctr">
              <a:lnSpc>
                <a:spcPct val="150000"/>
              </a:lnSpc>
              <a:spcBef>
                <a:spcPts val="100"/>
              </a:spcBef>
            </a:pPr>
            <a:r>
              <a:rPr lang="zh-CN" altLang="zh-CN" sz="2400" b="1" spc="600" dirty="0">
                <a:solidFill>
                  <a:schemeClr val="bg1"/>
                </a:solidFill>
                <a:latin typeface="Microsoft JhengHei" panose="020B0604030504040204" charset="-120"/>
              </a:rPr>
              <a:t>高层高度重视</a:t>
            </a:r>
            <a:endParaRPr lang="zh-CN" altLang="zh-CN" sz="2400" b="1" spc="600" dirty="0">
              <a:solidFill>
                <a:schemeClr val="bg1"/>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企业</a:t>
            </a:r>
            <a:r>
              <a:rPr lang="en-US" altLang="zh-CN" spc="300" dirty="0">
                <a:solidFill>
                  <a:schemeClr val="bg1">
                    <a:lumMod val="75000"/>
                  </a:schemeClr>
                </a:solidFill>
                <a:latin typeface="Microsoft JhengHei" panose="020B0604030504040204" charset="-120"/>
              </a:rPr>
              <a:t>/</a:t>
            </a:r>
            <a:r>
              <a:rPr lang="zh-CN" altLang="zh-CN" spc="300" dirty="0">
                <a:solidFill>
                  <a:schemeClr val="bg1">
                    <a:lumMod val="75000"/>
                  </a:schemeClr>
                </a:solidFill>
                <a:latin typeface="Microsoft JhengHei" panose="020B0604030504040204" charset="-120"/>
              </a:rPr>
              <a:t>组织高层的重视</a:t>
            </a:r>
            <a:endParaRPr lang="en-US" altLang="zh-CN" spc="300" dirty="0">
              <a:solidFill>
                <a:schemeClr val="bg1">
                  <a:lumMod val="75000"/>
                </a:schemeClr>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是一切工作向好开展的基础</a:t>
            </a:r>
            <a:endParaRPr lang="zh-CN" altLang="zh-CN" spc="300" dirty="0">
              <a:solidFill>
                <a:schemeClr val="bg1">
                  <a:lumMod val="75000"/>
                </a:schemeClr>
              </a:solidFill>
              <a:latin typeface="Microsoft JhengHei" panose="020B0604030504040204" charset="-120"/>
            </a:endParaRPr>
          </a:p>
        </p:txBody>
      </p:sp>
      <p:sp>
        <p:nvSpPr>
          <p:cNvPr id="8" name="矩形 7"/>
          <p:cNvSpPr/>
          <p:nvPr/>
        </p:nvSpPr>
        <p:spPr>
          <a:xfrm>
            <a:off x="6977551" y="2409031"/>
            <a:ext cx="3364837" cy="1374159"/>
          </a:xfrm>
          <a:prstGeom prst="rect">
            <a:avLst/>
          </a:prstGeom>
          <a:effectLst/>
        </p:spPr>
        <p:txBody>
          <a:bodyPr vert="horz" wrap="square" lIns="0" tIns="12700" rIns="0" bIns="0" rtlCol="0">
            <a:spAutoFit/>
          </a:bodyPr>
          <a:lstStyle/>
          <a:p>
            <a:pPr marL="12700" algn="ctr">
              <a:lnSpc>
                <a:spcPct val="150000"/>
              </a:lnSpc>
              <a:spcBef>
                <a:spcPts val="100"/>
              </a:spcBef>
            </a:pPr>
            <a:r>
              <a:rPr lang="zh-CN" altLang="zh-CN" sz="2400" b="1" spc="600" dirty="0">
                <a:solidFill>
                  <a:schemeClr val="bg1"/>
                </a:solidFill>
                <a:latin typeface="Microsoft JhengHei" panose="020B0604030504040204" charset="-120"/>
              </a:rPr>
              <a:t>优化人才配置</a:t>
            </a:r>
            <a:endParaRPr lang="zh-CN" altLang="zh-CN" sz="2400" b="1" spc="600" dirty="0">
              <a:solidFill>
                <a:schemeClr val="bg1"/>
              </a:solidFill>
              <a:latin typeface="Microsoft JhengHei" panose="020B0604030504040204" charset="-120"/>
            </a:endParaRPr>
          </a:p>
          <a:p>
            <a:pPr marL="12700" algn="ctr">
              <a:lnSpc>
                <a:spcPct val="150000"/>
              </a:lnSpc>
              <a:spcBef>
                <a:spcPts val="100"/>
              </a:spcBef>
            </a:pPr>
            <a:r>
              <a:rPr lang="zh-CN" altLang="zh-CN" spc="600" dirty="0">
                <a:solidFill>
                  <a:schemeClr val="bg1">
                    <a:lumMod val="75000"/>
                  </a:schemeClr>
                </a:solidFill>
                <a:latin typeface="Microsoft JhengHei" panose="020B0604030504040204" charset="-120"/>
              </a:rPr>
              <a:t>完善部门和岗位配置</a:t>
            </a:r>
            <a:endParaRPr lang="en-US" altLang="zh-CN" spc="600" dirty="0">
              <a:solidFill>
                <a:schemeClr val="bg1">
                  <a:lumMod val="75000"/>
                </a:schemeClr>
              </a:solidFill>
              <a:latin typeface="Microsoft JhengHei" panose="020B0604030504040204" charset="-120"/>
            </a:endParaRPr>
          </a:p>
          <a:p>
            <a:pPr marL="12700" algn="ctr">
              <a:lnSpc>
                <a:spcPct val="150000"/>
              </a:lnSpc>
              <a:spcBef>
                <a:spcPts val="100"/>
              </a:spcBef>
            </a:pPr>
            <a:r>
              <a:rPr lang="zh-CN" altLang="zh-CN" spc="600" dirty="0">
                <a:solidFill>
                  <a:schemeClr val="bg1">
                    <a:lumMod val="75000"/>
                  </a:schemeClr>
                </a:solidFill>
                <a:latin typeface="Microsoft JhengHei" panose="020B0604030504040204" charset="-120"/>
              </a:rPr>
              <a:t>明确分工定位</a:t>
            </a:r>
            <a:endParaRPr lang="zh-CN" altLang="zh-CN" spc="600" dirty="0">
              <a:solidFill>
                <a:schemeClr val="bg1">
                  <a:lumMod val="75000"/>
                </a:schemeClr>
              </a:solidFill>
              <a:latin typeface="Microsoft JhengHei" panose="020B0604030504040204" charset="-120"/>
            </a:endParaRPr>
          </a:p>
        </p:txBody>
      </p:sp>
      <p:sp>
        <p:nvSpPr>
          <p:cNvPr id="10" name="矩形 9"/>
          <p:cNvSpPr/>
          <p:nvPr/>
        </p:nvSpPr>
        <p:spPr>
          <a:xfrm>
            <a:off x="11610245" y="2409031"/>
            <a:ext cx="3896455" cy="1802481"/>
          </a:xfrm>
          <a:prstGeom prst="rect">
            <a:avLst/>
          </a:prstGeom>
          <a:effectLst/>
        </p:spPr>
        <p:txBody>
          <a:bodyPr vert="horz" wrap="square" lIns="0" tIns="12700" rIns="0" bIns="0" rtlCol="0">
            <a:spAutoFit/>
          </a:bodyPr>
          <a:lstStyle/>
          <a:p>
            <a:pPr marL="12700" algn="ctr">
              <a:lnSpc>
                <a:spcPct val="150000"/>
              </a:lnSpc>
              <a:spcBef>
                <a:spcPts val="100"/>
              </a:spcBef>
            </a:pPr>
            <a:r>
              <a:rPr lang="zh-CN" altLang="zh-CN" sz="2400" b="1" spc="600" dirty="0">
                <a:solidFill>
                  <a:schemeClr val="bg1"/>
                </a:solidFill>
                <a:latin typeface="Microsoft JhengHei" panose="020B0604030504040204" charset="-120"/>
              </a:rPr>
              <a:t>完善激励机制</a:t>
            </a:r>
            <a:endParaRPr lang="zh-CN" altLang="zh-CN" sz="2400" b="1" spc="600" dirty="0">
              <a:solidFill>
                <a:schemeClr val="bg1"/>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完善薪酬标准、激励机制</a:t>
            </a:r>
            <a:endParaRPr lang="en-US" altLang="zh-CN" spc="300" dirty="0">
              <a:solidFill>
                <a:schemeClr val="bg1">
                  <a:lumMod val="75000"/>
                </a:schemeClr>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给予物质和精神上的激励</a:t>
            </a:r>
            <a:endParaRPr lang="en-US" altLang="zh-CN" spc="300" dirty="0">
              <a:solidFill>
                <a:schemeClr val="bg1">
                  <a:lumMod val="75000"/>
                </a:schemeClr>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体现尊严和价值</a:t>
            </a:r>
            <a:endParaRPr lang="zh-CN" altLang="zh-CN" spc="300" dirty="0">
              <a:solidFill>
                <a:schemeClr val="bg1">
                  <a:lumMod val="75000"/>
                </a:schemeClr>
              </a:solidFill>
              <a:latin typeface="Microsoft JhengHei" panose="020B0604030504040204" charset="-120"/>
            </a:endParaRPr>
          </a:p>
        </p:txBody>
      </p:sp>
      <p:sp>
        <p:nvSpPr>
          <p:cNvPr id="11" name="矩形 10"/>
          <p:cNvSpPr/>
          <p:nvPr/>
        </p:nvSpPr>
        <p:spPr>
          <a:xfrm>
            <a:off x="8508983" y="5063891"/>
            <a:ext cx="5688938" cy="945836"/>
          </a:xfrm>
          <a:prstGeom prst="rect">
            <a:avLst/>
          </a:prstGeom>
          <a:effectLst/>
        </p:spPr>
        <p:txBody>
          <a:bodyPr vert="horz" wrap="square" lIns="0" tIns="12700" rIns="0" bIns="0" rtlCol="0">
            <a:spAutoFit/>
          </a:bodyPr>
          <a:lstStyle/>
          <a:p>
            <a:pPr marL="12700" algn="ctr">
              <a:lnSpc>
                <a:spcPct val="150000"/>
              </a:lnSpc>
              <a:spcBef>
                <a:spcPts val="100"/>
              </a:spcBef>
            </a:pPr>
            <a:r>
              <a:rPr lang="zh-CN" altLang="zh-CN" sz="2400" b="1" spc="600" dirty="0">
                <a:solidFill>
                  <a:schemeClr val="bg1"/>
                </a:solidFill>
                <a:latin typeface="Microsoft JhengHei" panose="020B0604030504040204" charset="-120"/>
              </a:rPr>
              <a:t>加大资金投入</a:t>
            </a:r>
            <a:endParaRPr lang="zh-CN" altLang="zh-CN" sz="2400" b="1" spc="600" dirty="0">
              <a:solidFill>
                <a:schemeClr val="bg1"/>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支持品牌宣传的年度预算和项目预算</a:t>
            </a:r>
            <a:endParaRPr lang="zh-CN" altLang="en-US" spc="300" dirty="0">
              <a:solidFill>
                <a:schemeClr val="bg1">
                  <a:lumMod val="75000"/>
                </a:schemeClr>
              </a:solidFill>
              <a:latin typeface="Microsoft JhengHei" panose="020B0604030504040204" charset="-120"/>
            </a:endParaRPr>
          </a:p>
        </p:txBody>
      </p:sp>
      <p:sp>
        <p:nvSpPr>
          <p:cNvPr id="13" name="矩形 12"/>
          <p:cNvSpPr/>
          <p:nvPr/>
        </p:nvSpPr>
        <p:spPr>
          <a:xfrm>
            <a:off x="3104644" y="5063891"/>
            <a:ext cx="5536119" cy="945836"/>
          </a:xfrm>
          <a:prstGeom prst="rect">
            <a:avLst/>
          </a:prstGeom>
          <a:effectLst/>
        </p:spPr>
        <p:txBody>
          <a:bodyPr vert="horz" wrap="square" lIns="0" tIns="12700" rIns="0" bIns="0" rtlCol="0">
            <a:spAutoFit/>
          </a:bodyPr>
          <a:lstStyle/>
          <a:p>
            <a:pPr marL="12700" algn="ctr">
              <a:lnSpc>
                <a:spcPct val="150000"/>
              </a:lnSpc>
              <a:spcBef>
                <a:spcPts val="100"/>
              </a:spcBef>
            </a:pPr>
            <a:r>
              <a:rPr lang="zh-CN" altLang="zh-CN" sz="2400" b="1" spc="600" dirty="0">
                <a:solidFill>
                  <a:schemeClr val="bg1"/>
                </a:solidFill>
                <a:latin typeface="Microsoft JhengHei" panose="020B0604030504040204" charset="-120"/>
              </a:rPr>
              <a:t>构建宣传联动机制</a:t>
            </a:r>
            <a:endParaRPr lang="zh-CN" altLang="zh-CN" sz="2400" b="1" spc="600" dirty="0">
              <a:solidFill>
                <a:schemeClr val="bg1"/>
              </a:solidFill>
              <a:latin typeface="Microsoft JhengHei" panose="020B0604030504040204" charset="-120"/>
            </a:endParaRPr>
          </a:p>
          <a:p>
            <a:pPr marL="12700" algn="ctr">
              <a:lnSpc>
                <a:spcPct val="150000"/>
              </a:lnSpc>
              <a:spcBef>
                <a:spcPts val="100"/>
              </a:spcBef>
            </a:pPr>
            <a:r>
              <a:rPr lang="zh-CN" altLang="zh-CN" spc="300" dirty="0">
                <a:solidFill>
                  <a:schemeClr val="bg1">
                    <a:lumMod val="75000"/>
                  </a:schemeClr>
                </a:solidFill>
                <a:latin typeface="Microsoft JhengHei" panose="020B0604030504040204" charset="-120"/>
              </a:rPr>
              <a:t>构建网上网下一体、内宣外宣联动机制</a:t>
            </a:r>
            <a:endParaRPr lang="zh-CN" altLang="en-US" spc="300" dirty="0">
              <a:solidFill>
                <a:schemeClr val="bg1">
                  <a:lumMod val="75000"/>
                </a:schemeClr>
              </a:solidFill>
              <a:latin typeface="Microsoft JhengHei" panose="020B0604030504040204" charset="-120"/>
            </a:endParaRPr>
          </a:p>
        </p:txBody>
      </p:sp>
      <p:grpSp>
        <p:nvGrpSpPr>
          <p:cNvPr id="12" name="组合 11"/>
          <p:cNvGrpSpPr/>
          <p:nvPr/>
        </p:nvGrpSpPr>
        <p:grpSpPr>
          <a:xfrm>
            <a:off x="13025865" y="1368425"/>
            <a:ext cx="1065213" cy="1054100"/>
            <a:chOff x="7002463" y="4205287"/>
            <a:chExt cx="1065213" cy="1054100"/>
          </a:xfrm>
          <a:blipFill>
            <a:blip r:embed="rId4"/>
            <a:stretch>
              <a:fillRect/>
            </a:stretch>
          </a:blipFill>
        </p:grpSpPr>
        <p:sp>
          <p:nvSpPr>
            <p:cNvPr id="14" name="Freeform 219"/>
            <p:cNvSpPr>
              <a:spLocks noEditPoints="1"/>
            </p:cNvSpPr>
            <p:nvPr/>
          </p:nvSpPr>
          <p:spPr bwMode="auto">
            <a:xfrm>
              <a:off x="7002463" y="4329112"/>
              <a:ext cx="928688" cy="930275"/>
            </a:xfrm>
            <a:custGeom>
              <a:avLst/>
              <a:gdLst>
                <a:gd name="T0" fmla="*/ 121 w 533"/>
                <a:gd name="T1" fmla="*/ 498 h 533"/>
                <a:gd name="T2" fmla="*/ 183 w 533"/>
                <a:gd name="T3" fmla="*/ 527 h 533"/>
                <a:gd name="T4" fmla="*/ 207 w 533"/>
                <a:gd name="T5" fmla="*/ 489 h 533"/>
                <a:gd name="T6" fmla="*/ 267 w 533"/>
                <a:gd name="T7" fmla="*/ 496 h 533"/>
                <a:gd name="T8" fmla="*/ 308 w 533"/>
                <a:gd name="T9" fmla="*/ 493 h 533"/>
                <a:gd name="T10" fmla="*/ 328 w 533"/>
                <a:gd name="T11" fmla="*/ 533 h 533"/>
                <a:gd name="T12" fmla="*/ 391 w 533"/>
                <a:gd name="T13" fmla="*/ 510 h 533"/>
                <a:gd name="T14" fmla="*/ 381 w 533"/>
                <a:gd name="T15" fmla="*/ 467 h 533"/>
                <a:gd name="T16" fmla="*/ 458 w 533"/>
                <a:gd name="T17" fmla="*/ 398 h 533"/>
                <a:gd name="T18" fmla="*/ 498 w 533"/>
                <a:gd name="T19" fmla="*/ 412 h 533"/>
                <a:gd name="T20" fmla="*/ 527 w 533"/>
                <a:gd name="T21" fmla="*/ 350 h 533"/>
                <a:gd name="T22" fmla="*/ 492 w 533"/>
                <a:gd name="T23" fmla="*/ 329 h 533"/>
                <a:gd name="T24" fmla="*/ 503 w 533"/>
                <a:gd name="T25" fmla="*/ 260 h 533"/>
                <a:gd name="T26" fmla="*/ 500 w 533"/>
                <a:gd name="T27" fmla="*/ 222 h 533"/>
                <a:gd name="T28" fmla="*/ 533 w 533"/>
                <a:gd name="T29" fmla="*/ 206 h 533"/>
                <a:gd name="T30" fmla="*/ 510 w 533"/>
                <a:gd name="T31" fmla="*/ 142 h 533"/>
                <a:gd name="T32" fmla="*/ 475 w 533"/>
                <a:gd name="T33" fmla="*/ 150 h 533"/>
                <a:gd name="T34" fmla="*/ 401 w 533"/>
                <a:gd name="T35" fmla="*/ 66 h 533"/>
                <a:gd name="T36" fmla="*/ 412 w 533"/>
                <a:gd name="T37" fmla="*/ 35 h 533"/>
                <a:gd name="T38" fmla="*/ 350 w 533"/>
                <a:gd name="T39" fmla="*/ 6 h 533"/>
                <a:gd name="T40" fmla="*/ 334 w 533"/>
                <a:gd name="T41" fmla="*/ 34 h 533"/>
                <a:gd name="T42" fmla="*/ 267 w 533"/>
                <a:gd name="T43" fmla="*/ 24 h 533"/>
                <a:gd name="T44" fmla="*/ 221 w 533"/>
                <a:gd name="T45" fmla="*/ 29 h 533"/>
                <a:gd name="T46" fmla="*/ 206 w 533"/>
                <a:gd name="T47" fmla="*/ 0 h 533"/>
                <a:gd name="T48" fmla="*/ 142 w 533"/>
                <a:gd name="T49" fmla="*/ 24 h 533"/>
                <a:gd name="T50" fmla="*/ 149 w 533"/>
                <a:gd name="T51" fmla="*/ 56 h 533"/>
                <a:gd name="T52" fmla="*/ 69 w 533"/>
                <a:gd name="T53" fmla="*/ 132 h 533"/>
                <a:gd name="T54" fmla="*/ 35 w 533"/>
                <a:gd name="T55" fmla="*/ 121 h 533"/>
                <a:gd name="T56" fmla="*/ 6 w 533"/>
                <a:gd name="T57" fmla="*/ 183 h 533"/>
                <a:gd name="T58" fmla="*/ 38 w 533"/>
                <a:gd name="T59" fmla="*/ 203 h 533"/>
                <a:gd name="T60" fmla="*/ 31 w 533"/>
                <a:gd name="T61" fmla="*/ 260 h 533"/>
                <a:gd name="T62" fmla="*/ 36 w 533"/>
                <a:gd name="T63" fmla="*/ 309 h 533"/>
                <a:gd name="T64" fmla="*/ 0 w 533"/>
                <a:gd name="T65" fmla="*/ 328 h 533"/>
                <a:gd name="T66" fmla="*/ 24 w 533"/>
                <a:gd name="T67" fmla="*/ 391 h 533"/>
                <a:gd name="T68" fmla="*/ 65 w 533"/>
                <a:gd name="T69" fmla="*/ 382 h 533"/>
                <a:gd name="T70" fmla="*/ 134 w 533"/>
                <a:gd name="T71" fmla="*/ 456 h 533"/>
                <a:gd name="T72" fmla="*/ 121 w 533"/>
                <a:gd name="T73" fmla="*/ 498 h 533"/>
                <a:gd name="T74" fmla="*/ 67 w 533"/>
                <a:gd name="T75" fmla="*/ 260 h 533"/>
                <a:gd name="T76" fmla="*/ 267 w 533"/>
                <a:gd name="T77" fmla="*/ 60 h 533"/>
                <a:gd name="T78" fmla="*/ 466 w 533"/>
                <a:gd name="T79" fmla="*/ 260 h 533"/>
                <a:gd name="T80" fmla="*/ 267 w 533"/>
                <a:gd name="T81" fmla="*/ 460 h 533"/>
                <a:gd name="T82" fmla="*/ 67 w 533"/>
                <a:gd name="T83" fmla="*/ 26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3" h="533">
                  <a:moveTo>
                    <a:pt x="121" y="498"/>
                  </a:moveTo>
                  <a:cubicBezTo>
                    <a:pt x="183" y="527"/>
                    <a:pt x="183" y="527"/>
                    <a:pt x="183" y="527"/>
                  </a:cubicBezTo>
                  <a:cubicBezTo>
                    <a:pt x="207" y="489"/>
                    <a:pt x="207" y="489"/>
                    <a:pt x="207" y="489"/>
                  </a:cubicBezTo>
                  <a:cubicBezTo>
                    <a:pt x="226" y="494"/>
                    <a:pt x="246" y="496"/>
                    <a:pt x="267" y="496"/>
                  </a:cubicBezTo>
                  <a:cubicBezTo>
                    <a:pt x="281" y="496"/>
                    <a:pt x="294" y="495"/>
                    <a:pt x="308" y="493"/>
                  </a:cubicBezTo>
                  <a:cubicBezTo>
                    <a:pt x="328" y="533"/>
                    <a:pt x="328" y="533"/>
                    <a:pt x="328" y="533"/>
                  </a:cubicBezTo>
                  <a:cubicBezTo>
                    <a:pt x="391" y="510"/>
                    <a:pt x="391" y="510"/>
                    <a:pt x="391" y="510"/>
                  </a:cubicBezTo>
                  <a:cubicBezTo>
                    <a:pt x="381" y="467"/>
                    <a:pt x="381" y="467"/>
                    <a:pt x="381" y="467"/>
                  </a:cubicBezTo>
                  <a:cubicBezTo>
                    <a:pt x="411" y="450"/>
                    <a:pt x="438" y="426"/>
                    <a:pt x="458" y="398"/>
                  </a:cubicBezTo>
                  <a:cubicBezTo>
                    <a:pt x="498" y="412"/>
                    <a:pt x="498" y="412"/>
                    <a:pt x="498" y="412"/>
                  </a:cubicBezTo>
                  <a:cubicBezTo>
                    <a:pt x="527" y="350"/>
                    <a:pt x="527" y="350"/>
                    <a:pt x="527" y="350"/>
                  </a:cubicBezTo>
                  <a:cubicBezTo>
                    <a:pt x="492" y="329"/>
                    <a:pt x="492" y="329"/>
                    <a:pt x="492" y="329"/>
                  </a:cubicBezTo>
                  <a:cubicBezTo>
                    <a:pt x="499" y="307"/>
                    <a:pt x="503" y="284"/>
                    <a:pt x="503" y="260"/>
                  </a:cubicBezTo>
                  <a:cubicBezTo>
                    <a:pt x="503" y="247"/>
                    <a:pt x="502" y="235"/>
                    <a:pt x="500" y="222"/>
                  </a:cubicBezTo>
                  <a:cubicBezTo>
                    <a:pt x="533" y="206"/>
                    <a:pt x="533" y="206"/>
                    <a:pt x="533" y="206"/>
                  </a:cubicBezTo>
                  <a:cubicBezTo>
                    <a:pt x="510" y="142"/>
                    <a:pt x="510" y="142"/>
                    <a:pt x="510" y="142"/>
                  </a:cubicBezTo>
                  <a:cubicBezTo>
                    <a:pt x="475" y="150"/>
                    <a:pt x="475" y="150"/>
                    <a:pt x="475" y="150"/>
                  </a:cubicBezTo>
                  <a:cubicBezTo>
                    <a:pt x="458" y="117"/>
                    <a:pt x="432" y="88"/>
                    <a:pt x="401" y="66"/>
                  </a:cubicBezTo>
                  <a:cubicBezTo>
                    <a:pt x="412" y="35"/>
                    <a:pt x="412" y="35"/>
                    <a:pt x="412" y="35"/>
                  </a:cubicBezTo>
                  <a:cubicBezTo>
                    <a:pt x="350" y="6"/>
                    <a:pt x="350" y="6"/>
                    <a:pt x="350" y="6"/>
                  </a:cubicBezTo>
                  <a:cubicBezTo>
                    <a:pt x="334" y="34"/>
                    <a:pt x="334" y="34"/>
                    <a:pt x="334" y="34"/>
                  </a:cubicBezTo>
                  <a:cubicBezTo>
                    <a:pt x="312" y="27"/>
                    <a:pt x="290" y="24"/>
                    <a:pt x="267" y="24"/>
                  </a:cubicBezTo>
                  <a:cubicBezTo>
                    <a:pt x="251" y="24"/>
                    <a:pt x="236" y="26"/>
                    <a:pt x="221" y="29"/>
                  </a:cubicBezTo>
                  <a:cubicBezTo>
                    <a:pt x="206" y="0"/>
                    <a:pt x="206" y="0"/>
                    <a:pt x="206" y="0"/>
                  </a:cubicBezTo>
                  <a:cubicBezTo>
                    <a:pt x="142" y="24"/>
                    <a:pt x="142" y="24"/>
                    <a:pt x="142" y="24"/>
                  </a:cubicBezTo>
                  <a:cubicBezTo>
                    <a:pt x="149" y="56"/>
                    <a:pt x="149" y="56"/>
                    <a:pt x="149" y="56"/>
                  </a:cubicBezTo>
                  <a:cubicBezTo>
                    <a:pt x="117" y="74"/>
                    <a:pt x="89" y="100"/>
                    <a:pt x="69" y="132"/>
                  </a:cubicBezTo>
                  <a:cubicBezTo>
                    <a:pt x="35" y="121"/>
                    <a:pt x="35" y="121"/>
                    <a:pt x="35" y="121"/>
                  </a:cubicBezTo>
                  <a:cubicBezTo>
                    <a:pt x="6" y="183"/>
                    <a:pt x="6" y="183"/>
                    <a:pt x="6" y="183"/>
                  </a:cubicBezTo>
                  <a:cubicBezTo>
                    <a:pt x="38" y="203"/>
                    <a:pt x="38" y="203"/>
                    <a:pt x="38" y="203"/>
                  </a:cubicBezTo>
                  <a:cubicBezTo>
                    <a:pt x="33" y="221"/>
                    <a:pt x="31" y="240"/>
                    <a:pt x="31" y="260"/>
                  </a:cubicBezTo>
                  <a:cubicBezTo>
                    <a:pt x="31" y="277"/>
                    <a:pt x="32" y="293"/>
                    <a:pt x="36" y="309"/>
                  </a:cubicBezTo>
                  <a:cubicBezTo>
                    <a:pt x="0" y="328"/>
                    <a:pt x="0" y="328"/>
                    <a:pt x="0" y="328"/>
                  </a:cubicBezTo>
                  <a:cubicBezTo>
                    <a:pt x="24" y="391"/>
                    <a:pt x="24" y="391"/>
                    <a:pt x="24" y="391"/>
                  </a:cubicBezTo>
                  <a:cubicBezTo>
                    <a:pt x="65" y="382"/>
                    <a:pt x="65" y="382"/>
                    <a:pt x="65" y="382"/>
                  </a:cubicBezTo>
                  <a:cubicBezTo>
                    <a:pt x="82" y="412"/>
                    <a:pt x="106" y="437"/>
                    <a:pt x="134" y="456"/>
                  </a:cubicBezTo>
                  <a:lnTo>
                    <a:pt x="121" y="498"/>
                  </a:lnTo>
                  <a:close/>
                  <a:moveTo>
                    <a:pt x="67" y="260"/>
                  </a:moveTo>
                  <a:cubicBezTo>
                    <a:pt x="67" y="150"/>
                    <a:pt x="156" y="60"/>
                    <a:pt x="267" y="60"/>
                  </a:cubicBezTo>
                  <a:cubicBezTo>
                    <a:pt x="377" y="60"/>
                    <a:pt x="466" y="150"/>
                    <a:pt x="466" y="260"/>
                  </a:cubicBezTo>
                  <a:cubicBezTo>
                    <a:pt x="466" y="370"/>
                    <a:pt x="377" y="460"/>
                    <a:pt x="267" y="460"/>
                  </a:cubicBezTo>
                  <a:cubicBezTo>
                    <a:pt x="156" y="460"/>
                    <a:pt x="67" y="370"/>
                    <a:pt x="67" y="2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5" name="Freeform 220"/>
            <p:cNvSpPr>
              <a:spLocks noEditPoints="1"/>
            </p:cNvSpPr>
            <p:nvPr/>
          </p:nvSpPr>
          <p:spPr bwMode="auto">
            <a:xfrm>
              <a:off x="7734301" y="4205287"/>
              <a:ext cx="333375" cy="333375"/>
            </a:xfrm>
            <a:custGeom>
              <a:avLst/>
              <a:gdLst>
                <a:gd name="T0" fmla="*/ 163 w 191"/>
                <a:gd name="T1" fmla="*/ 72 h 191"/>
                <a:gd name="T2" fmla="*/ 184 w 191"/>
                <a:gd name="T3" fmla="*/ 57 h 191"/>
                <a:gd name="T4" fmla="*/ 154 w 191"/>
                <a:gd name="T5" fmla="*/ 45 h 191"/>
                <a:gd name="T6" fmla="*/ 150 w 191"/>
                <a:gd name="T7" fmla="*/ 48 h 191"/>
                <a:gd name="T8" fmla="*/ 144 w 191"/>
                <a:gd name="T9" fmla="*/ 42 h 191"/>
                <a:gd name="T10" fmla="*/ 137 w 191"/>
                <a:gd name="T11" fmla="*/ 36 h 191"/>
                <a:gd name="T12" fmla="*/ 128 w 191"/>
                <a:gd name="T13" fmla="*/ 31 h 191"/>
                <a:gd name="T14" fmla="*/ 127 w 191"/>
                <a:gd name="T15" fmla="*/ 30 h 191"/>
                <a:gd name="T16" fmla="*/ 131 w 191"/>
                <a:gd name="T17" fmla="*/ 6 h 191"/>
                <a:gd name="T18" fmla="*/ 101 w 191"/>
                <a:gd name="T19" fmla="*/ 18 h 191"/>
                <a:gd name="T20" fmla="*/ 102 w 191"/>
                <a:gd name="T21" fmla="*/ 23 h 191"/>
                <a:gd name="T22" fmla="*/ 95 w 191"/>
                <a:gd name="T23" fmla="*/ 22 h 191"/>
                <a:gd name="T24" fmla="*/ 86 w 191"/>
                <a:gd name="T25" fmla="*/ 23 h 191"/>
                <a:gd name="T26" fmla="*/ 77 w 191"/>
                <a:gd name="T27" fmla="*/ 24 h 191"/>
                <a:gd name="T28" fmla="*/ 69 w 191"/>
                <a:gd name="T29" fmla="*/ 27 h 191"/>
                <a:gd name="T30" fmla="*/ 67 w 191"/>
                <a:gd name="T31" fmla="*/ 19 h 191"/>
                <a:gd name="T32" fmla="*/ 37 w 191"/>
                <a:gd name="T33" fmla="*/ 19 h 191"/>
                <a:gd name="T34" fmla="*/ 47 w 191"/>
                <a:gd name="T35" fmla="*/ 40 h 191"/>
                <a:gd name="T36" fmla="*/ 22 w 191"/>
                <a:gd name="T37" fmla="*/ 62 h 191"/>
                <a:gd name="T38" fmla="*/ 0 w 191"/>
                <a:gd name="T39" fmla="*/ 83 h 191"/>
                <a:gd name="T40" fmla="*/ 23 w 191"/>
                <a:gd name="T41" fmla="*/ 91 h 191"/>
                <a:gd name="T42" fmla="*/ 20 w 191"/>
                <a:gd name="T43" fmla="*/ 124 h 191"/>
                <a:gd name="T44" fmla="*/ 19 w 191"/>
                <a:gd name="T45" fmla="*/ 154 h 191"/>
                <a:gd name="T46" fmla="*/ 43 w 191"/>
                <a:gd name="T47" fmla="*/ 143 h 191"/>
                <a:gd name="T48" fmla="*/ 44 w 191"/>
                <a:gd name="T49" fmla="*/ 144 h 191"/>
                <a:gd name="T50" fmla="*/ 52 w 191"/>
                <a:gd name="T51" fmla="*/ 151 h 191"/>
                <a:gd name="T52" fmla="*/ 59 w 191"/>
                <a:gd name="T53" fmla="*/ 156 h 191"/>
                <a:gd name="T54" fmla="*/ 67 w 191"/>
                <a:gd name="T55" fmla="*/ 159 h 191"/>
                <a:gd name="T56" fmla="*/ 62 w 191"/>
                <a:gd name="T57" fmla="*/ 169 h 191"/>
                <a:gd name="T58" fmla="*/ 83 w 191"/>
                <a:gd name="T59" fmla="*/ 191 h 191"/>
                <a:gd name="T60" fmla="*/ 92 w 191"/>
                <a:gd name="T61" fmla="*/ 165 h 191"/>
                <a:gd name="T62" fmla="*/ 93 w 191"/>
                <a:gd name="T63" fmla="*/ 165 h 191"/>
                <a:gd name="T64" fmla="*/ 96 w 191"/>
                <a:gd name="T65" fmla="*/ 165 h 191"/>
                <a:gd name="T66" fmla="*/ 104 w 191"/>
                <a:gd name="T67" fmla="*/ 165 h 191"/>
                <a:gd name="T68" fmla="*/ 115 w 191"/>
                <a:gd name="T69" fmla="*/ 162 h 191"/>
                <a:gd name="T70" fmla="*/ 118 w 191"/>
                <a:gd name="T71" fmla="*/ 161 h 191"/>
                <a:gd name="T72" fmla="*/ 134 w 191"/>
                <a:gd name="T73" fmla="*/ 184 h 191"/>
                <a:gd name="T74" fmla="*/ 146 w 191"/>
                <a:gd name="T75" fmla="*/ 153 h 191"/>
                <a:gd name="T76" fmla="*/ 158 w 191"/>
                <a:gd name="T77" fmla="*/ 126 h 191"/>
                <a:gd name="T78" fmla="*/ 185 w 191"/>
                <a:gd name="T79" fmla="*/ 131 h 191"/>
                <a:gd name="T80" fmla="*/ 173 w 191"/>
                <a:gd name="T81" fmla="*/ 101 h 191"/>
                <a:gd name="T82" fmla="*/ 118 w 191"/>
                <a:gd name="T83" fmla="*/ 134 h 191"/>
                <a:gd name="T84" fmla="*/ 55 w 191"/>
                <a:gd name="T85" fmla="*/ 117 h 191"/>
                <a:gd name="T86" fmla="*/ 95 w 191"/>
                <a:gd name="T87" fmla="*/ 47 h 191"/>
                <a:gd name="T88" fmla="*/ 140 w 191"/>
                <a:gd name="T89" fmla="*/ 10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 h="191">
                  <a:moveTo>
                    <a:pt x="166" y="99"/>
                  </a:moveTo>
                  <a:cubicBezTo>
                    <a:pt x="167" y="90"/>
                    <a:pt x="166" y="81"/>
                    <a:pt x="163" y="72"/>
                  </a:cubicBezTo>
                  <a:cubicBezTo>
                    <a:pt x="168" y="69"/>
                    <a:pt x="168" y="69"/>
                    <a:pt x="168" y="69"/>
                  </a:cubicBezTo>
                  <a:cubicBezTo>
                    <a:pt x="184" y="57"/>
                    <a:pt x="184" y="57"/>
                    <a:pt x="184" y="57"/>
                  </a:cubicBezTo>
                  <a:cubicBezTo>
                    <a:pt x="172" y="36"/>
                    <a:pt x="172" y="36"/>
                    <a:pt x="172" y="36"/>
                  </a:cubicBezTo>
                  <a:cubicBezTo>
                    <a:pt x="154" y="45"/>
                    <a:pt x="154" y="45"/>
                    <a:pt x="154" y="45"/>
                  </a:cubicBezTo>
                  <a:cubicBezTo>
                    <a:pt x="149" y="47"/>
                    <a:pt x="149" y="47"/>
                    <a:pt x="149" y="47"/>
                  </a:cubicBezTo>
                  <a:cubicBezTo>
                    <a:pt x="149" y="48"/>
                    <a:pt x="150" y="48"/>
                    <a:pt x="150" y="48"/>
                  </a:cubicBezTo>
                  <a:cubicBezTo>
                    <a:pt x="148" y="46"/>
                    <a:pt x="147" y="45"/>
                    <a:pt x="146" y="43"/>
                  </a:cubicBezTo>
                  <a:cubicBezTo>
                    <a:pt x="145" y="43"/>
                    <a:pt x="144" y="42"/>
                    <a:pt x="144" y="42"/>
                  </a:cubicBezTo>
                  <a:cubicBezTo>
                    <a:pt x="142" y="40"/>
                    <a:pt x="140" y="38"/>
                    <a:pt x="138" y="36"/>
                  </a:cubicBezTo>
                  <a:cubicBezTo>
                    <a:pt x="138" y="36"/>
                    <a:pt x="137" y="36"/>
                    <a:pt x="137" y="36"/>
                  </a:cubicBezTo>
                  <a:cubicBezTo>
                    <a:pt x="135" y="35"/>
                    <a:pt x="133" y="33"/>
                    <a:pt x="130" y="32"/>
                  </a:cubicBezTo>
                  <a:cubicBezTo>
                    <a:pt x="130" y="31"/>
                    <a:pt x="129" y="31"/>
                    <a:pt x="128" y="31"/>
                  </a:cubicBezTo>
                  <a:cubicBezTo>
                    <a:pt x="127" y="30"/>
                    <a:pt x="125" y="29"/>
                    <a:pt x="123" y="28"/>
                  </a:cubicBezTo>
                  <a:cubicBezTo>
                    <a:pt x="124" y="29"/>
                    <a:pt x="126" y="29"/>
                    <a:pt x="127" y="30"/>
                  </a:cubicBezTo>
                  <a:cubicBezTo>
                    <a:pt x="128" y="25"/>
                    <a:pt x="128" y="25"/>
                    <a:pt x="128" y="25"/>
                  </a:cubicBezTo>
                  <a:cubicBezTo>
                    <a:pt x="131" y="6"/>
                    <a:pt x="131" y="6"/>
                    <a:pt x="131" y="6"/>
                  </a:cubicBezTo>
                  <a:cubicBezTo>
                    <a:pt x="108" y="0"/>
                    <a:pt x="108" y="0"/>
                    <a:pt x="108" y="0"/>
                  </a:cubicBezTo>
                  <a:cubicBezTo>
                    <a:pt x="101" y="18"/>
                    <a:pt x="101" y="18"/>
                    <a:pt x="101" y="18"/>
                  </a:cubicBezTo>
                  <a:cubicBezTo>
                    <a:pt x="100" y="22"/>
                    <a:pt x="100" y="22"/>
                    <a:pt x="100" y="22"/>
                  </a:cubicBezTo>
                  <a:cubicBezTo>
                    <a:pt x="101" y="22"/>
                    <a:pt x="101" y="23"/>
                    <a:pt x="102" y="23"/>
                  </a:cubicBezTo>
                  <a:cubicBezTo>
                    <a:pt x="100" y="22"/>
                    <a:pt x="98" y="22"/>
                    <a:pt x="96" y="22"/>
                  </a:cubicBezTo>
                  <a:cubicBezTo>
                    <a:pt x="96" y="22"/>
                    <a:pt x="95" y="22"/>
                    <a:pt x="95" y="22"/>
                  </a:cubicBezTo>
                  <a:cubicBezTo>
                    <a:pt x="94" y="22"/>
                    <a:pt x="94" y="22"/>
                    <a:pt x="94" y="22"/>
                  </a:cubicBezTo>
                  <a:cubicBezTo>
                    <a:pt x="91" y="22"/>
                    <a:pt x="88" y="22"/>
                    <a:pt x="86" y="23"/>
                  </a:cubicBezTo>
                  <a:cubicBezTo>
                    <a:pt x="86" y="23"/>
                    <a:pt x="86" y="23"/>
                    <a:pt x="85" y="23"/>
                  </a:cubicBezTo>
                  <a:cubicBezTo>
                    <a:pt x="83" y="23"/>
                    <a:pt x="80" y="24"/>
                    <a:pt x="77" y="24"/>
                  </a:cubicBezTo>
                  <a:cubicBezTo>
                    <a:pt x="76" y="25"/>
                    <a:pt x="76" y="25"/>
                    <a:pt x="75" y="25"/>
                  </a:cubicBezTo>
                  <a:cubicBezTo>
                    <a:pt x="73" y="26"/>
                    <a:pt x="71" y="26"/>
                    <a:pt x="69" y="27"/>
                  </a:cubicBezTo>
                  <a:cubicBezTo>
                    <a:pt x="70" y="27"/>
                    <a:pt x="70" y="26"/>
                    <a:pt x="71" y="26"/>
                  </a:cubicBezTo>
                  <a:cubicBezTo>
                    <a:pt x="67" y="19"/>
                    <a:pt x="67" y="19"/>
                    <a:pt x="67" y="19"/>
                  </a:cubicBezTo>
                  <a:cubicBezTo>
                    <a:pt x="57" y="7"/>
                    <a:pt x="57" y="7"/>
                    <a:pt x="57" y="7"/>
                  </a:cubicBezTo>
                  <a:cubicBezTo>
                    <a:pt x="37" y="19"/>
                    <a:pt x="37" y="19"/>
                    <a:pt x="37" y="19"/>
                  </a:cubicBezTo>
                  <a:cubicBezTo>
                    <a:pt x="43" y="34"/>
                    <a:pt x="43" y="34"/>
                    <a:pt x="43" y="34"/>
                  </a:cubicBezTo>
                  <a:cubicBezTo>
                    <a:pt x="47" y="40"/>
                    <a:pt x="47" y="40"/>
                    <a:pt x="47" y="40"/>
                  </a:cubicBezTo>
                  <a:cubicBezTo>
                    <a:pt x="40" y="47"/>
                    <a:pt x="34" y="55"/>
                    <a:pt x="30" y="64"/>
                  </a:cubicBezTo>
                  <a:cubicBezTo>
                    <a:pt x="22" y="62"/>
                    <a:pt x="22" y="62"/>
                    <a:pt x="22" y="62"/>
                  </a:cubicBezTo>
                  <a:cubicBezTo>
                    <a:pt x="6" y="60"/>
                    <a:pt x="6" y="60"/>
                    <a:pt x="6" y="60"/>
                  </a:cubicBezTo>
                  <a:cubicBezTo>
                    <a:pt x="0" y="83"/>
                    <a:pt x="0" y="83"/>
                    <a:pt x="0" y="83"/>
                  </a:cubicBezTo>
                  <a:cubicBezTo>
                    <a:pt x="16" y="89"/>
                    <a:pt x="16" y="89"/>
                    <a:pt x="16" y="89"/>
                  </a:cubicBezTo>
                  <a:cubicBezTo>
                    <a:pt x="23" y="91"/>
                    <a:pt x="23" y="91"/>
                    <a:pt x="23" y="91"/>
                  </a:cubicBezTo>
                  <a:cubicBezTo>
                    <a:pt x="23" y="100"/>
                    <a:pt x="24" y="110"/>
                    <a:pt x="28" y="119"/>
                  </a:cubicBezTo>
                  <a:cubicBezTo>
                    <a:pt x="20" y="124"/>
                    <a:pt x="20" y="124"/>
                    <a:pt x="20" y="124"/>
                  </a:cubicBezTo>
                  <a:cubicBezTo>
                    <a:pt x="7" y="134"/>
                    <a:pt x="7" y="134"/>
                    <a:pt x="7" y="134"/>
                  </a:cubicBezTo>
                  <a:cubicBezTo>
                    <a:pt x="19" y="154"/>
                    <a:pt x="19" y="154"/>
                    <a:pt x="19" y="154"/>
                  </a:cubicBezTo>
                  <a:cubicBezTo>
                    <a:pt x="35" y="148"/>
                    <a:pt x="35" y="148"/>
                    <a:pt x="35" y="148"/>
                  </a:cubicBezTo>
                  <a:cubicBezTo>
                    <a:pt x="43" y="143"/>
                    <a:pt x="43" y="143"/>
                    <a:pt x="43" y="143"/>
                  </a:cubicBezTo>
                  <a:cubicBezTo>
                    <a:pt x="42" y="142"/>
                    <a:pt x="41" y="140"/>
                    <a:pt x="40" y="139"/>
                  </a:cubicBezTo>
                  <a:cubicBezTo>
                    <a:pt x="41" y="141"/>
                    <a:pt x="42" y="142"/>
                    <a:pt x="44" y="144"/>
                  </a:cubicBezTo>
                  <a:cubicBezTo>
                    <a:pt x="45" y="144"/>
                    <a:pt x="45" y="145"/>
                    <a:pt x="46" y="146"/>
                  </a:cubicBezTo>
                  <a:cubicBezTo>
                    <a:pt x="48" y="148"/>
                    <a:pt x="50" y="149"/>
                    <a:pt x="52" y="151"/>
                  </a:cubicBezTo>
                  <a:cubicBezTo>
                    <a:pt x="52" y="151"/>
                    <a:pt x="52" y="151"/>
                    <a:pt x="52" y="151"/>
                  </a:cubicBezTo>
                  <a:cubicBezTo>
                    <a:pt x="54" y="153"/>
                    <a:pt x="57" y="154"/>
                    <a:pt x="59" y="156"/>
                  </a:cubicBezTo>
                  <a:cubicBezTo>
                    <a:pt x="60" y="156"/>
                    <a:pt x="60" y="156"/>
                    <a:pt x="61" y="157"/>
                  </a:cubicBezTo>
                  <a:cubicBezTo>
                    <a:pt x="63" y="158"/>
                    <a:pt x="65" y="159"/>
                    <a:pt x="67" y="159"/>
                  </a:cubicBezTo>
                  <a:cubicBezTo>
                    <a:pt x="66" y="159"/>
                    <a:pt x="65" y="159"/>
                    <a:pt x="65" y="159"/>
                  </a:cubicBezTo>
                  <a:cubicBezTo>
                    <a:pt x="62" y="169"/>
                    <a:pt x="62" y="169"/>
                    <a:pt x="62" y="169"/>
                  </a:cubicBezTo>
                  <a:cubicBezTo>
                    <a:pt x="60" y="185"/>
                    <a:pt x="60" y="185"/>
                    <a:pt x="60" y="185"/>
                  </a:cubicBezTo>
                  <a:cubicBezTo>
                    <a:pt x="83" y="191"/>
                    <a:pt x="83" y="191"/>
                    <a:pt x="83" y="191"/>
                  </a:cubicBezTo>
                  <a:cubicBezTo>
                    <a:pt x="90" y="176"/>
                    <a:pt x="90" y="176"/>
                    <a:pt x="90" y="176"/>
                  </a:cubicBezTo>
                  <a:cubicBezTo>
                    <a:pt x="92" y="165"/>
                    <a:pt x="92" y="165"/>
                    <a:pt x="92" y="165"/>
                  </a:cubicBezTo>
                  <a:cubicBezTo>
                    <a:pt x="91" y="165"/>
                    <a:pt x="89" y="165"/>
                    <a:pt x="87" y="165"/>
                  </a:cubicBezTo>
                  <a:cubicBezTo>
                    <a:pt x="89" y="165"/>
                    <a:pt x="91" y="165"/>
                    <a:pt x="93" y="165"/>
                  </a:cubicBezTo>
                  <a:cubicBezTo>
                    <a:pt x="94" y="165"/>
                    <a:pt x="94" y="165"/>
                    <a:pt x="95" y="165"/>
                  </a:cubicBezTo>
                  <a:cubicBezTo>
                    <a:pt x="95" y="165"/>
                    <a:pt x="96" y="165"/>
                    <a:pt x="96" y="165"/>
                  </a:cubicBezTo>
                  <a:cubicBezTo>
                    <a:pt x="98" y="165"/>
                    <a:pt x="101" y="165"/>
                    <a:pt x="104" y="165"/>
                  </a:cubicBezTo>
                  <a:cubicBezTo>
                    <a:pt x="104" y="165"/>
                    <a:pt x="104" y="165"/>
                    <a:pt x="104" y="165"/>
                  </a:cubicBezTo>
                  <a:cubicBezTo>
                    <a:pt x="107" y="164"/>
                    <a:pt x="110" y="164"/>
                    <a:pt x="112" y="163"/>
                  </a:cubicBezTo>
                  <a:cubicBezTo>
                    <a:pt x="113" y="163"/>
                    <a:pt x="114" y="163"/>
                    <a:pt x="115" y="162"/>
                  </a:cubicBezTo>
                  <a:cubicBezTo>
                    <a:pt x="117" y="162"/>
                    <a:pt x="119" y="161"/>
                    <a:pt x="121" y="160"/>
                  </a:cubicBezTo>
                  <a:cubicBezTo>
                    <a:pt x="120" y="161"/>
                    <a:pt x="119" y="161"/>
                    <a:pt x="118" y="161"/>
                  </a:cubicBezTo>
                  <a:cubicBezTo>
                    <a:pt x="122" y="168"/>
                    <a:pt x="122" y="168"/>
                    <a:pt x="122" y="168"/>
                  </a:cubicBezTo>
                  <a:cubicBezTo>
                    <a:pt x="134" y="184"/>
                    <a:pt x="134" y="184"/>
                    <a:pt x="134" y="184"/>
                  </a:cubicBezTo>
                  <a:cubicBezTo>
                    <a:pt x="155" y="172"/>
                    <a:pt x="155" y="172"/>
                    <a:pt x="155" y="172"/>
                  </a:cubicBezTo>
                  <a:cubicBezTo>
                    <a:pt x="146" y="153"/>
                    <a:pt x="146" y="153"/>
                    <a:pt x="146" y="153"/>
                  </a:cubicBezTo>
                  <a:cubicBezTo>
                    <a:pt x="143" y="147"/>
                    <a:pt x="143" y="147"/>
                    <a:pt x="143" y="147"/>
                  </a:cubicBezTo>
                  <a:cubicBezTo>
                    <a:pt x="149" y="141"/>
                    <a:pt x="155" y="134"/>
                    <a:pt x="158" y="126"/>
                  </a:cubicBezTo>
                  <a:cubicBezTo>
                    <a:pt x="166" y="128"/>
                    <a:pt x="166" y="128"/>
                    <a:pt x="166" y="128"/>
                  </a:cubicBezTo>
                  <a:cubicBezTo>
                    <a:pt x="185" y="131"/>
                    <a:pt x="185" y="131"/>
                    <a:pt x="185" y="131"/>
                  </a:cubicBezTo>
                  <a:cubicBezTo>
                    <a:pt x="191" y="108"/>
                    <a:pt x="191" y="108"/>
                    <a:pt x="191" y="108"/>
                  </a:cubicBezTo>
                  <a:cubicBezTo>
                    <a:pt x="173" y="101"/>
                    <a:pt x="173" y="101"/>
                    <a:pt x="173" y="101"/>
                  </a:cubicBezTo>
                  <a:lnTo>
                    <a:pt x="166" y="99"/>
                  </a:lnTo>
                  <a:close/>
                  <a:moveTo>
                    <a:pt x="118" y="134"/>
                  </a:moveTo>
                  <a:cubicBezTo>
                    <a:pt x="111" y="138"/>
                    <a:pt x="103" y="140"/>
                    <a:pt x="95" y="140"/>
                  </a:cubicBezTo>
                  <a:cubicBezTo>
                    <a:pt x="79" y="140"/>
                    <a:pt x="63" y="131"/>
                    <a:pt x="55" y="117"/>
                  </a:cubicBezTo>
                  <a:cubicBezTo>
                    <a:pt x="42" y="95"/>
                    <a:pt x="49" y="67"/>
                    <a:pt x="71" y="54"/>
                  </a:cubicBezTo>
                  <a:cubicBezTo>
                    <a:pt x="78" y="50"/>
                    <a:pt x="86" y="47"/>
                    <a:pt x="95" y="47"/>
                  </a:cubicBezTo>
                  <a:cubicBezTo>
                    <a:pt x="111" y="47"/>
                    <a:pt x="126" y="56"/>
                    <a:pt x="135" y="70"/>
                  </a:cubicBezTo>
                  <a:cubicBezTo>
                    <a:pt x="141" y="81"/>
                    <a:pt x="143" y="93"/>
                    <a:pt x="140" y="105"/>
                  </a:cubicBezTo>
                  <a:cubicBezTo>
                    <a:pt x="136" y="117"/>
                    <a:pt x="129" y="127"/>
                    <a:pt x="118"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6" name="Freeform 221"/>
            <p:cNvSpPr/>
            <p:nvPr/>
          </p:nvSpPr>
          <p:spPr bwMode="auto">
            <a:xfrm>
              <a:off x="7329488" y="4979987"/>
              <a:ext cx="33338" cy="50800"/>
            </a:xfrm>
            <a:custGeom>
              <a:avLst/>
              <a:gdLst>
                <a:gd name="T0" fmla="*/ 6 w 19"/>
                <a:gd name="T1" fmla="*/ 0 h 29"/>
                <a:gd name="T2" fmla="*/ 6 w 19"/>
                <a:gd name="T3" fmla="*/ 1 h 29"/>
                <a:gd name="T4" fmla="*/ 0 w 19"/>
                <a:gd name="T5" fmla="*/ 4 h 29"/>
                <a:gd name="T6" fmla="*/ 1 w 19"/>
                <a:gd name="T7" fmla="*/ 8 h 29"/>
                <a:gd name="T8" fmla="*/ 3 w 19"/>
                <a:gd name="T9" fmla="*/ 10 h 29"/>
                <a:gd name="T10" fmla="*/ 5 w 19"/>
                <a:gd name="T11" fmla="*/ 22 h 29"/>
                <a:gd name="T12" fmla="*/ 17 w 19"/>
                <a:gd name="T13" fmla="*/ 26 h 29"/>
                <a:gd name="T14" fmla="*/ 14 w 19"/>
                <a:gd name="T15" fmla="*/ 17 h 29"/>
                <a:gd name="T16" fmla="*/ 6 w 19"/>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9">
                  <a:moveTo>
                    <a:pt x="6" y="0"/>
                  </a:moveTo>
                  <a:cubicBezTo>
                    <a:pt x="6" y="1"/>
                    <a:pt x="6" y="1"/>
                    <a:pt x="6" y="1"/>
                  </a:cubicBezTo>
                  <a:cubicBezTo>
                    <a:pt x="6" y="1"/>
                    <a:pt x="4" y="1"/>
                    <a:pt x="0" y="4"/>
                  </a:cubicBezTo>
                  <a:cubicBezTo>
                    <a:pt x="0" y="5"/>
                    <a:pt x="1" y="7"/>
                    <a:pt x="1" y="8"/>
                  </a:cubicBezTo>
                  <a:cubicBezTo>
                    <a:pt x="2" y="9"/>
                    <a:pt x="3" y="7"/>
                    <a:pt x="3" y="10"/>
                  </a:cubicBezTo>
                  <a:cubicBezTo>
                    <a:pt x="1" y="16"/>
                    <a:pt x="1" y="15"/>
                    <a:pt x="5" y="22"/>
                  </a:cubicBezTo>
                  <a:cubicBezTo>
                    <a:pt x="7" y="27"/>
                    <a:pt x="16" y="29"/>
                    <a:pt x="17" y="26"/>
                  </a:cubicBezTo>
                  <a:cubicBezTo>
                    <a:pt x="19" y="22"/>
                    <a:pt x="14" y="17"/>
                    <a:pt x="14" y="17"/>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7" name="Freeform 222"/>
            <p:cNvSpPr/>
            <p:nvPr/>
          </p:nvSpPr>
          <p:spPr bwMode="auto">
            <a:xfrm>
              <a:off x="7599363" y="4760912"/>
              <a:ext cx="57150" cy="47625"/>
            </a:xfrm>
            <a:custGeom>
              <a:avLst/>
              <a:gdLst>
                <a:gd name="T0" fmla="*/ 1 w 32"/>
                <a:gd name="T1" fmla="*/ 23 h 28"/>
                <a:gd name="T2" fmla="*/ 23 w 32"/>
                <a:gd name="T3" fmla="*/ 18 h 28"/>
                <a:gd name="T4" fmla="*/ 21 w 32"/>
                <a:gd name="T5" fmla="*/ 8 h 28"/>
                <a:gd name="T6" fmla="*/ 21 w 32"/>
                <a:gd name="T7" fmla="*/ 5 h 28"/>
                <a:gd name="T8" fmla="*/ 27 w 32"/>
                <a:gd name="T9" fmla="*/ 1 h 28"/>
                <a:gd name="T10" fmla="*/ 6 w 32"/>
                <a:gd name="T11" fmla="*/ 6 h 28"/>
                <a:gd name="T12" fmla="*/ 3 w 32"/>
                <a:gd name="T13" fmla="*/ 16 h 28"/>
                <a:gd name="T14" fmla="*/ 1 w 32"/>
                <a:gd name="T15" fmla="*/ 2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8">
                  <a:moveTo>
                    <a:pt x="1" y="23"/>
                  </a:moveTo>
                  <a:cubicBezTo>
                    <a:pt x="1" y="23"/>
                    <a:pt x="19" y="28"/>
                    <a:pt x="23" y="18"/>
                  </a:cubicBezTo>
                  <a:cubicBezTo>
                    <a:pt x="26" y="12"/>
                    <a:pt x="24" y="10"/>
                    <a:pt x="21" y="8"/>
                  </a:cubicBezTo>
                  <a:cubicBezTo>
                    <a:pt x="18" y="7"/>
                    <a:pt x="19" y="4"/>
                    <a:pt x="21" y="5"/>
                  </a:cubicBezTo>
                  <a:cubicBezTo>
                    <a:pt x="24" y="6"/>
                    <a:pt x="32" y="2"/>
                    <a:pt x="27" y="1"/>
                  </a:cubicBezTo>
                  <a:cubicBezTo>
                    <a:pt x="22" y="0"/>
                    <a:pt x="8" y="2"/>
                    <a:pt x="6" y="6"/>
                  </a:cubicBezTo>
                  <a:cubicBezTo>
                    <a:pt x="6" y="6"/>
                    <a:pt x="5" y="7"/>
                    <a:pt x="3" y="16"/>
                  </a:cubicBezTo>
                  <a:cubicBezTo>
                    <a:pt x="0" y="24"/>
                    <a:pt x="1" y="23"/>
                    <a:pt x="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8" name="Freeform 223"/>
            <p:cNvSpPr/>
            <p:nvPr/>
          </p:nvSpPr>
          <p:spPr bwMode="auto">
            <a:xfrm>
              <a:off x="7639051" y="4967287"/>
              <a:ext cx="100013" cy="57150"/>
            </a:xfrm>
            <a:custGeom>
              <a:avLst/>
              <a:gdLst>
                <a:gd name="T0" fmla="*/ 1 w 58"/>
                <a:gd name="T1" fmla="*/ 25 h 32"/>
                <a:gd name="T2" fmla="*/ 9 w 58"/>
                <a:gd name="T3" fmla="*/ 32 h 32"/>
                <a:gd name="T4" fmla="*/ 14 w 58"/>
                <a:gd name="T5" fmla="*/ 29 h 32"/>
                <a:gd name="T6" fmla="*/ 16 w 58"/>
                <a:gd name="T7" fmla="*/ 26 h 32"/>
                <a:gd name="T8" fmla="*/ 43 w 58"/>
                <a:gd name="T9" fmla="*/ 15 h 32"/>
                <a:gd name="T10" fmla="*/ 22 w 58"/>
                <a:gd name="T11" fmla="*/ 6 h 32"/>
                <a:gd name="T12" fmla="*/ 0 w 58"/>
                <a:gd name="T13" fmla="*/ 25 h 32"/>
                <a:gd name="T14" fmla="*/ 1 w 58"/>
                <a:gd name="T15" fmla="*/ 2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2">
                  <a:moveTo>
                    <a:pt x="1" y="25"/>
                  </a:moveTo>
                  <a:cubicBezTo>
                    <a:pt x="1" y="25"/>
                    <a:pt x="2" y="27"/>
                    <a:pt x="9" y="32"/>
                  </a:cubicBezTo>
                  <a:cubicBezTo>
                    <a:pt x="10" y="32"/>
                    <a:pt x="13" y="29"/>
                    <a:pt x="14" y="29"/>
                  </a:cubicBezTo>
                  <a:cubicBezTo>
                    <a:pt x="15" y="28"/>
                    <a:pt x="12" y="26"/>
                    <a:pt x="16" y="26"/>
                  </a:cubicBezTo>
                  <a:cubicBezTo>
                    <a:pt x="25" y="25"/>
                    <a:pt x="34" y="24"/>
                    <a:pt x="43" y="15"/>
                  </a:cubicBezTo>
                  <a:cubicBezTo>
                    <a:pt x="58" y="0"/>
                    <a:pt x="22" y="6"/>
                    <a:pt x="22" y="6"/>
                  </a:cubicBezTo>
                  <a:cubicBezTo>
                    <a:pt x="0" y="25"/>
                    <a:pt x="0" y="25"/>
                    <a:pt x="0" y="25"/>
                  </a:cubicBezTo>
                  <a:lnTo>
                    <a:pt x="1"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19" name="Freeform 224"/>
            <p:cNvSpPr/>
            <p:nvPr/>
          </p:nvSpPr>
          <p:spPr bwMode="auto">
            <a:xfrm>
              <a:off x="7291388" y="4629150"/>
              <a:ext cx="379413" cy="377825"/>
            </a:xfrm>
            <a:custGeom>
              <a:avLst/>
              <a:gdLst>
                <a:gd name="T0" fmla="*/ 110 w 218"/>
                <a:gd name="T1" fmla="*/ 156 h 216"/>
                <a:gd name="T2" fmla="*/ 143 w 218"/>
                <a:gd name="T3" fmla="*/ 160 h 216"/>
                <a:gd name="T4" fmla="*/ 192 w 218"/>
                <a:gd name="T5" fmla="*/ 216 h 216"/>
                <a:gd name="T6" fmla="*/ 218 w 218"/>
                <a:gd name="T7" fmla="*/ 196 h 216"/>
                <a:gd name="T8" fmla="*/ 172 w 218"/>
                <a:gd name="T9" fmla="*/ 136 h 216"/>
                <a:gd name="T10" fmla="*/ 149 w 218"/>
                <a:gd name="T11" fmla="*/ 125 h 216"/>
                <a:gd name="T12" fmla="*/ 153 w 218"/>
                <a:gd name="T13" fmla="*/ 125 h 216"/>
                <a:gd name="T14" fmla="*/ 149 w 218"/>
                <a:gd name="T15" fmla="*/ 108 h 216"/>
                <a:gd name="T16" fmla="*/ 151 w 218"/>
                <a:gd name="T17" fmla="*/ 74 h 216"/>
                <a:gd name="T18" fmla="*/ 153 w 218"/>
                <a:gd name="T19" fmla="*/ 91 h 216"/>
                <a:gd name="T20" fmla="*/ 172 w 218"/>
                <a:gd name="T21" fmla="*/ 99 h 216"/>
                <a:gd name="T22" fmla="*/ 177 w 218"/>
                <a:gd name="T23" fmla="*/ 75 h 216"/>
                <a:gd name="T24" fmla="*/ 152 w 218"/>
                <a:gd name="T25" fmla="*/ 60 h 216"/>
                <a:gd name="T26" fmla="*/ 153 w 218"/>
                <a:gd name="T27" fmla="*/ 68 h 216"/>
                <a:gd name="T28" fmla="*/ 128 w 218"/>
                <a:gd name="T29" fmla="*/ 3 h 216"/>
                <a:gd name="T30" fmla="*/ 125 w 218"/>
                <a:gd name="T31" fmla="*/ 5 h 216"/>
                <a:gd name="T32" fmla="*/ 126 w 218"/>
                <a:gd name="T33" fmla="*/ 71 h 216"/>
                <a:gd name="T34" fmla="*/ 118 w 218"/>
                <a:gd name="T35" fmla="*/ 16 h 216"/>
                <a:gd name="T36" fmla="*/ 120 w 218"/>
                <a:gd name="T37" fmla="*/ 12 h 216"/>
                <a:gd name="T38" fmla="*/ 117 w 218"/>
                <a:gd name="T39" fmla="*/ 7 h 216"/>
                <a:gd name="T40" fmla="*/ 111 w 218"/>
                <a:gd name="T41" fmla="*/ 7 h 216"/>
                <a:gd name="T42" fmla="*/ 108 w 218"/>
                <a:gd name="T43" fmla="*/ 12 h 216"/>
                <a:gd name="T44" fmla="*/ 109 w 218"/>
                <a:gd name="T45" fmla="*/ 16 h 216"/>
                <a:gd name="T46" fmla="*/ 110 w 218"/>
                <a:gd name="T47" fmla="*/ 53 h 216"/>
                <a:gd name="T48" fmla="*/ 113 w 218"/>
                <a:gd name="T49" fmla="*/ 74 h 216"/>
                <a:gd name="T50" fmla="*/ 91 w 218"/>
                <a:gd name="T51" fmla="*/ 4 h 216"/>
                <a:gd name="T52" fmla="*/ 78 w 218"/>
                <a:gd name="T53" fmla="*/ 3 h 216"/>
                <a:gd name="T54" fmla="*/ 18 w 218"/>
                <a:gd name="T55" fmla="*/ 45 h 216"/>
                <a:gd name="T56" fmla="*/ 1 w 218"/>
                <a:gd name="T57" fmla="*/ 70 h 216"/>
                <a:gd name="T58" fmla="*/ 2 w 218"/>
                <a:gd name="T59" fmla="*/ 107 h 216"/>
                <a:gd name="T60" fmla="*/ 28 w 218"/>
                <a:gd name="T61" fmla="*/ 104 h 216"/>
                <a:gd name="T62" fmla="*/ 28 w 218"/>
                <a:gd name="T63" fmla="*/ 74 h 216"/>
                <a:gd name="T64" fmla="*/ 52 w 218"/>
                <a:gd name="T65" fmla="*/ 57 h 216"/>
                <a:gd name="T66" fmla="*/ 53 w 218"/>
                <a:gd name="T67" fmla="*/ 92 h 216"/>
                <a:gd name="T68" fmla="*/ 57 w 218"/>
                <a:gd name="T69" fmla="*/ 136 h 216"/>
                <a:gd name="T70" fmla="*/ 65 w 218"/>
                <a:gd name="T71" fmla="*/ 137 h 216"/>
                <a:gd name="T72" fmla="*/ 65 w 218"/>
                <a:gd name="T73" fmla="*/ 193 h 216"/>
                <a:gd name="T74" fmla="*/ 31 w 218"/>
                <a:gd name="T75" fmla="*/ 199 h 216"/>
                <a:gd name="T76" fmla="*/ 39 w 218"/>
                <a:gd name="T77" fmla="*/ 213 h 216"/>
                <a:gd name="T78" fmla="*/ 97 w 218"/>
                <a:gd name="T79" fmla="*/ 207 h 216"/>
                <a:gd name="T80" fmla="*/ 110 w 218"/>
                <a:gd name="T81" fmla="*/ 15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8" h="216">
                  <a:moveTo>
                    <a:pt x="110" y="156"/>
                  </a:moveTo>
                  <a:cubicBezTo>
                    <a:pt x="143" y="160"/>
                    <a:pt x="143" y="160"/>
                    <a:pt x="143" y="160"/>
                  </a:cubicBezTo>
                  <a:cubicBezTo>
                    <a:pt x="192" y="216"/>
                    <a:pt x="192" y="216"/>
                    <a:pt x="192" y="216"/>
                  </a:cubicBezTo>
                  <a:cubicBezTo>
                    <a:pt x="218" y="196"/>
                    <a:pt x="218" y="196"/>
                    <a:pt x="218" y="196"/>
                  </a:cubicBezTo>
                  <a:cubicBezTo>
                    <a:pt x="172" y="136"/>
                    <a:pt x="172" y="136"/>
                    <a:pt x="172" y="136"/>
                  </a:cubicBezTo>
                  <a:cubicBezTo>
                    <a:pt x="172" y="136"/>
                    <a:pt x="155" y="128"/>
                    <a:pt x="149" y="125"/>
                  </a:cubicBezTo>
                  <a:cubicBezTo>
                    <a:pt x="153" y="125"/>
                    <a:pt x="153" y="125"/>
                    <a:pt x="153" y="125"/>
                  </a:cubicBezTo>
                  <a:cubicBezTo>
                    <a:pt x="148" y="116"/>
                    <a:pt x="148" y="112"/>
                    <a:pt x="149" y="108"/>
                  </a:cubicBezTo>
                  <a:cubicBezTo>
                    <a:pt x="151" y="74"/>
                    <a:pt x="151" y="74"/>
                    <a:pt x="151" y="74"/>
                  </a:cubicBezTo>
                  <a:cubicBezTo>
                    <a:pt x="152" y="80"/>
                    <a:pt x="153" y="91"/>
                    <a:pt x="153" y="91"/>
                  </a:cubicBezTo>
                  <a:cubicBezTo>
                    <a:pt x="172" y="99"/>
                    <a:pt x="172" y="99"/>
                    <a:pt x="172" y="99"/>
                  </a:cubicBezTo>
                  <a:cubicBezTo>
                    <a:pt x="177" y="75"/>
                    <a:pt x="177" y="75"/>
                    <a:pt x="177" y="75"/>
                  </a:cubicBezTo>
                  <a:cubicBezTo>
                    <a:pt x="152" y="60"/>
                    <a:pt x="152" y="60"/>
                    <a:pt x="152" y="60"/>
                  </a:cubicBezTo>
                  <a:cubicBezTo>
                    <a:pt x="153" y="68"/>
                    <a:pt x="153" y="68"/>
                    <a:pt x="153" y="68"/>
                  </a:cubicBezTo>
                  <a:cubicBezTo>
                    <a:pt x="151" y="41"/>
                    <a:pt x="145" y="0"/>
                    <a:pt x="128" y="3"/>
                  </a:cubicBezTo>
                  <a:cubicBezTo>
                    <a:pt x="128" y="3"/>
                    <a:pt x="127" y="4"/>
                    <a:pt x="125" y="5"/>
                  </a:cubicBezTo>
                  <a:cubicBezTo>
                    <a:pt x="126" y="71"/>
                    <a:pt x="126" y="71"/>
                    <a:pt x="126" y="71"/>
                  </a:cubicBezTo>
                  <a:cubicBezTo>
                    <a:pt x="118" y="16"/>
                    <a:pt x="118" y="16"/>
                    <a:pt x="118" y="16"/>
                  </a:cubicBezTo>
                  <a:cubicBezTo>
                    <a:pt x="120" y="12"/>
                    <a:pt x="120" y="12"/>
                    <a:pt x="120" y="12"/>
                  </a:cubicBezTo>
                  <a:cubicBezTo>
                    <a:pt x="117" y="7"/>
                    <a:pt x="117" y="7"/>
                    <a:pt x="117" y="7"/>
                  </a:cubicBezTo>
                  <a:cubicBezTo>
                    <a:pt x="111" y="7"/>
                    <a:pt x="111" y="7"/>
                    <a:pt x="111" y="7"/>
                  </a:cubicBezTo>
                  <a:cubicBezTo>
                    <a:pt x="108" y="12"/>
                    <a:pt x="108" y="12"/>
                    <a:pt x="108" y="12"/>
                  </a:cubicBezTo>
                  <a:cubicBezTo>
                    <a:pt x="109" y="16"/>
                    <a:pt x="109" y="16"/>
                    <a:pt x="109" y="16"/>
                  </a:cubicBezTo>
                  <a:cubicBezTo>
                    <a:pt x="110" y="53"/>
                    <a:pt x="110" y="53"/>
                    <a:pt x="110" y="53"/>
                  </a:cubicBezTo>
                  <a:cubicBezTo>
                    <a:pt x="113" y="74"/>
                    <a:pt x="113" y="74"/>
                    <a:pt x="113" y="74"/>
                  </a:cubicBezTo>
                  <a:cubicBezTo>
                    <a:pt x="91" y="4"/>
                    <a:pt x="91" y="4"/>
                    <a:pt x="91" y="4"/>
                  </a:cubicBezTo>
                  <a:cubicBezTo>
                    <a:pt x="90" y="4"/>
                    <a:pt x="79" y="3"/>
                    <a:pt x="78" y="3"/>
                  </a:cubicBezTo>
                  <a:cubicBezTo>
                    <a:pt x="45" y="10"/>
                    <a:pt x="47" y="15"/>
                    <a:pt x="18" y="45"/>
                  </a:cubicBezTo>
                  <a:cubicBezTo>
                    <a:pt x="8" y="56"/>
                    <a:pt x="6" y="57"/>
                    <a:pt x="1" y="70"/>
                  </a:cubicBezTo>
                  <a:cubicBezTo>
                    <a:pt x="0" y="88"/>
                    <a:pt x="0" y="101"/>
                    <a:pt x="2" y="107"/>
                  </a:cubicBezTo>
                  <a:cubicBezTo>
                    <a:pt x="11" y="101"/>
                    <a:pt x="16" y="103"/>
                    <a:pt x="28" y="104"/>
                  </a:cubicBezTo>
                  <a:cubicBezTo>
                    <a:pt x="29" y="100"/>
                    <a:pt x="24" y="85"/>
                    <a:pt x="28" y="74"/>
                  </a:cubicBezTo>
                  <a:cubicBezTo>
                    <a:pt x="36" y="67"/>
                    <a:pt x="52" y="57"/>
                    <a:pt x="52" y="57"/>
                  </a:cubicBezTo>
                  <a:cubicBezTo>
                    <a:pt x="53" y="92"/>
                    <a:pt x="53" y="92"/>
                    <a:pt x="53" y="92"/>
                  </a:cubicBezTo>
                  <a:cubicBezTo>
                    <a:pt x="55" y="118"/>
                    <a:pt x="53" y="120"/>
                    <a:pt x="57" y="136"/>
                  </a:cubicBezTo>
                  <a:cubicBezTo>
                    <a:pt x="65" y="137"/>
                    <a:pt x="65" y="137"/>
                    <a:pt x="65" y="137"/>
                  </a:cubicBezTo>
                  <a:cubicBezTo>
                    <a:pt x="65" y="193"/>
                    <a:pt x="65" y="193"/>
                    <a:pt x="65" y="193"/>
                  </a:cubicBezTo>
                  <a:cubicBezTo>
                    <a:pt x="31" y="199"/>
                    <a:pt x="31" y="199"/>
                    <a:pt x="31" y="199"/>
                  </a:cubicBezTo>
                  <a:cubicBezTo>
                    <a:pt x="39" y="213"/>
                    <a:pt x="39" y="213"/>
                    <a:pt x="39" y="213"/>
                  </a:cubicBezTo>
                  <a:cubicBezTo>
                    <a:pt x="97" y="207"/>
                    <a:pt x="97" y="207"/>
                    <a:pt x="97" y="207"/>
                  </a:cubicBezTo>
                  <a:cubicBezTo>
                    <a:pt x="97" y="207"/>
                    <a:pt x="111" y="161"/>
                    <a:pt x="110"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0" name="Freeform 225"/>
            <p:cNvSpPr>
              <a:spLocks noEditPoints="1"/>
            </p:cNvSpPr>
            <p:nvPr/>
          </p:nvSpPr>
          <p:spPr bwMode="auto">
            <a:xfrm>
              <a:off x="7399338" y="4462462"/>
              <a:ext cx="134938" cy="174625"/>
            </a:xfrm>
            <a:custGeom>
              <a:avLst/>
              <a:gdLst>
                <a:gd name="T0" fmla="*/ 7 w 77"/>
                <a:gd name="T1" fmla="*/ 59 h 100"/>
                <a:gd name="T2" fmla="*/ 9 w 77"/>
                <a:gd name="T3" fmla="*/ 70 h 100"/>
                <a:gd name="T4" fmla="*/ 11 w 77"/>
                <a:gd name="T5" fmla="*/ 67 h 100"/>
                <a:gd name="T6" fmla="*/ 42 w 77"/>
                <a:gd name="T7" fmla="*/ 100 h 100"/>
                <a:gd name="T8" fmla="*/ 71 w 77"/>
                <a:gd name="T9" fmla="*/ 66 h 100"/>
                <a:gd name="T10" fmla="*/ 73 w 77"/>
                <a:gd name="T11" fmla="*/ 47 h 100"/>
                <a:gd name="T12" fmla="*/ 72 w 77"/>
                <a:gd name="T13" fmla="*/ 47 h 100"/>
                <a:gd name="T14" fmla="*/ 72 w 77"/>
                <a:gd name="T15" fmla="*/ 38 h 100"/>
                <a:gd name="T16" fmla="*/ 47 w 77"/>
                <a:gd name="T17" fmla="*/ 31 h 100"/>
                <a:gd name="T18" fmla="*/ 59 w 77"/>
                <a:gd name="T19" fmla="*/ 34 h 100"/>
                <a:gd name="T20" fmla="*/ 75 w 77"/>
                <a:gd name="T21" fmla="*/ 25 h 100"/>
                <a:gd name="T22" fmla="*/ 13 w 77"/>
                <a:gd name="T23" fmla="*/ 18 h 100"/>
                <a:gd name="T24" fmla="*/ 9 w 77"/>
                <a:gd name="T25" fmla="*/ 48 h 100"/>
                <a:gd name="T26" fmla="*/ 7 w 77"/>
                <a:gd name="T27" fmla="*/ 59 h 100"/>
                <a:gd name="T28" fmla="*/ 15 w 77"/>
                <a:gd name="T29" fmla="*/ 26 h 100"/>
                <a:gd name="T30" fmla="*/ 13 w 77"/>
                <a:gd name="T31" fmla="*/ 28 h 100"/>
                <a:gd name="T32" fmla="*/ 15 w 77"/>
                <a:gd name="T33" fmla="*/ 26 h 100"/>
                <a:gd name="T34" fmla="*/ 10 w 77"/>
                <a:gd name="T35" fmla="*/ 41 h 100"/>
                <a:gd name="T36" fmla="*/ 10 w 77"/>
                <a:gd name="T37" fmla="*/ 42 h 100"/>
                <a:gd name="T38" fmla="*/ 10 w 77"/>
                <a:gd name="T39" fmla="*/ 45 h 100"/>
                <a:gd name="T40" fmla="*/ 10 w 77"/>
                <a:gd name="T41" fmla="*/ 41 h 100"/>
                <a:gd name="T42" fmla="*/ 10 w 77"/>
                <a:gd name="T43" fmla="*/ 45 h 100"/>
                <a:gd name="T44" fmla="*/ 10 w 77"/>
                <a:gd name="T45" fmla="*/ 48 h 100"/>
                <a:gd name="T46" fmla="*/ 10 w 77"/>
                <a:gd name="T47" fmla="*/ 48 h 100"/>
                <a:gd name="T48" fmla="*/ 10 w 77"/>
                <a:gd name="T49" fmla="*/ 4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00">
                  <a:moveTo>
                    <a:pt x="7" y="59"/>
                  </a:moveTo>
                  <a:cubicBezTo>
                    <a:pt x="7" y="65"/>
                    <a:pt x="8" y="70"/>
                    <a:pt x="9" y="70"/>
                  </a:cubicBezTo>
                  <a:cubicBezTo>
                    <a:pt x="10" y="70"/>
                    <a:pt x="11" y="69"/>
                    <a:pt x="11" y="67"/>
                  </a:cubicBezTo>
                  <a:cubicBezTo>
                    <a:pt x="16" y="86"/>
                    <a:pt x="32" y="100"/>
                    <a:pt x="42" y="100"/>
                  </a:cubicBezTo>
                  <a:cubicBezTo>
                    <a:pt x="53" y="100"/>
                    <a:pt x="69" y="87"/>
                    <a:pt x="71" y="66"/>
                  </a:cubicBezTo>
                  <a:cubicBezTo>
                    <a:pt x="72" y="68"/>
                    <a:pt x="75" y="47"/>
                    <a:pt x="73" y="47"/>
                  </a:cubicBezTo>
                  <a:cubicBezTo>
                    <a:pt x="73" y="47"/>
                    <a:pt x="73" y="47"/>
                    <a:pt x="72" y="47"/>
                  </a:cubicBezTo>
                  <a:cubicBezTo>
                    <a:pt x="73" y="45"/>
                    <a:pt x="73" y="42"/>
                    <a:pt x="72" y="38"/>
                  </a:cubicBezTo>
                  <a:cubicBezTo>
                    <a:pt x="67" y="42"/>
                    <a:pt x="57" y="37"/>
                    <a:pt x="47" y="31"/>
                  </a:cubicBezTo>
                  <a:cubicBezTo>
                    <a:pt x="48" y="32"/>
                    <a:pt x="58" y="33"/>
                    <a:pt x="59" y="34"/>
                  </a:cubicBezTo>
                  <a:cubicBezTo>
                    <a:pt x="77" y="43"/>
                    <a:pt x="75" y="25"/>
                    <a:pt x="75" y="25"/>
                  </a:cubicBezTo>
                  <a:cubicBezTo>
                    <a:pt x="75" y="25"/>
                    <a:pt x="48" y="0"/>
                    <a:pt x="13" y="18"/>
                  </a:cubicBezTo>
                  <a:cubicBezTo>
                    <a:pt x="10" y="19"/>
                    <a:pt x="0" y="39"/>
                    <a:pt x="9" y="48"/>
                  </a:cubicBezTo>
                  <a:cubicBezTo>
                    <a:pt x="8" y="48"/>
                    <a:pt x="7" y="53"/>
                    <a:pt x="7" y="59"/>
                  </a:cubicBezTo>
                  <a:close/>
                  <a:moveTo>
                    <a:pt x="15" y="26"/>
                  </a:moveTo>
                  <a:cubicBezTo>
                    <a:pt x="14" y="27"/>
                    <a:pt x="14" y="27"/>
                    <a:pt x="13" y="28"/>
                  </a:cubicBezTo>
                  <a:cubicBezTo>
                    <a:pt x="14" y="27"/>
                    <a:pt x="14" y="26"/>
                    <a:pt x="15" y="26"/>
                  </a:cubicBezTo>
                  <a:close/>
                  <a:moveTo>
                    <a:pt x="10" y="41"/>
                  </a:moveTo>
                  <a:cubicBezTo>
                    <a:pt x="10" y="41"/>
                    <a:pt x="10" y="42"/>
                    <a:pt x="10" y="42"/>
                  </a:cubicBezTo>
                  <a:cubicBezTo>
                    <a:pt x="10" y="43"/>
                    <a:pt x="10" y="44"/>
                    <a:pt x="10" y="45"/>
                  </a:cubicBezTo>
                  <a:cubicBezTo>
                    <a:pt x="10" y="44"/>
                    <a:pt x="10" y="42"/>
                    <a:pt x="10" y="41"/>
                  </a:cubicBezTo>
                  <a:close/>
                  <a:moveTo>
                    <a:pt x="10" y="45"/>
                  </a:moveTo>
                  <a:cubicBezTo>
                    <a:pt x="10" y="46"/>
                    <a:pt x="10" y="47"/>
                    <a:pt x="10" y="48"/>
                  </a:cubicBezTo>
                  <a:cubicBezTo>
                    <a:pt x="10" y="48"/>
                    <a:pt x="10" y="48"/>
                    <a:pt x="10" y="48"/>
                  </a:cubicBezTo>
                  <a:cubicBezTo>
                    <a:pt x="10" y="47"/>
                    <a:pt x="10" y="46"/>
                    <a:pt x="1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1" name="Freeform 226"/>
            <p:cNvSpPr/>
            <p:nvPr/>
          </p:nvSpPr>
          <p:spPr bwMode="auto">
            <a:xfrm>
              <a:off x="7299326" y="4819650"/>
              <a:ext cx="47625" cy="38100"/>
            </a:xfrm>
            <a:custGeom>
              <a:avLst/>
              <a:gdLst>
                <a:gd name="T0" fmla="*/ 12 w 27"/>
                <a:gd name="T1" fmla="*/ 19 h 22"/>
                <a:gd name="T2" fmla="*/ 19 w 27"/>
                <a:gd name="T3" fmla="*/ 14 h 22"/>
                <a:gd name="T4" fmla="*/ 21 w 27"/>
                <a:gd name="T5" fmla="*/ 13 h 22"/>
                <a:gd name="T6" fmla="*/ 26 w 27"/>
                <a:gd name="T7" fmla="*/ 17 h 22"/>
                <a:gd name="T8" fmla="*/ 16 w 27"/>
                <a:gd name="T9" fmla="*/ 1 h 22"/>
                <a:gd name="T10" fmla="*/ 7 w 27"/>
                <a:gd name="T11" fmla="*/ 1 h 22"/>
                <a:gd name="T12" fmla="*/ 1 w 27"/>
                <a:gd name="T13" fmla="*/ 3 h 22"/>
                <a:gd name="T14" fmla="*/ 12 w 27"/>
                <a:gd name="T15" fmla="*/ 1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2">
                  <a:moveTo>
                    <a:pt x="12" y="19"/>
                  </a:moveTo>
                  <a:cubicBezTo>
                    <a:pt x="17" y="19"/>
                    <a:pt x="19" y="17"/>
                    <a:pt x="19" y="14"/>
                  </a:cubicBezTo>
                  <a:cubicBezTo>
                    <a:pt x="19" y="11"/>
                    <a:pt x="21" y="11"/>
                    <a:pt x="21" y="13"/>
                  </a:cubicBezTo>
                  <a:cubicBezTo>
                    <a:pt x="21" y="16"/>
                    <a:pt x="27" y="22"/>
                    <a:pt x="26" y="17"/>
                  </a:cubicBezTo>
                  <a:cubicBezTo>
                    <a:pt x="26" y="12"/>
                    <a:pt x="20" y="1"/>
                    <a:pt x="16" y="1"/>
                  </a:cubicBezTo>
                  <a:cubicBezTo>
                    <a:pt x="16" y="1"/>
                    <a:pt x="15" y="0"/>
                    <a:pt x="7" y="1"/>
                  </a:cubicBezTo>
                  <a:cubicBezTo>
                    <a:pt x="0" y="2"/>
                    <a:pt x="1" y="3"/>
                    <a:pt x="1" y="3"/>
                  </a:cubicBezTo>
                  <a:cubicBezTo>
                    <a:pt x="1" y="3"/>
                    <a:pt x="3"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2" name="Freeform 227"/>
            <p:cNvSpPr/>
            <p:nvPr/>
          </p:nvSpPr>
          <p:spPr bwMode="auto">
            <a:xfrm>
              <a:off x="7265988" y="4862512"/>
              <a:ext cx="101600" cy="22225"/>
            </a:xfrm>
            <a:custGeom>
              <a:avLst/>
              <a:gdLst>
                <a:gd name="T0" fmla="*/ 59 w 59"/>
                <a:gd name="T1" fmla="*/ 6 h 12"/>
                <a:gd name="T2" fmla="*/ 53 w 59"/>
                <a:gd name="T3" fmla="*/ 0 h 12"/>
                <a:gd name="T4" fmla="*/ 6 w 59"/>
                <a:gd name="T5" fmla="*/ 0 h 12"/>
                <a:gd name="T6" fmla="*/ 0 w 59"/>
                <a:gd name="T7" fmla="*/ 6 h 12"/>
                <a:gd name="T8" fmla="*/ 0 w 59"/>
                <a:gd name="T9" fmla="*/ 12 h 12"/>
                <a:gd name="T10" fmla="*/ 59 w 59"/>
                <a:gd name="T11" fmla="*/ 12 h 12"/>
                <a:gd name="T12" fmla="*/ 59 w 59"/>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9" y="6"/>
                  </a:moveTo>
                  <a:cubicBezTo>
                    <a:pt x="59" y="2"/>
                    <a:pt x="56" y="0"/>
                    <a:pt x="53" y="0"/>
                  </a:cubicBezTo>
                  <a:cubicBezTo>
                    <a:pt x="6" y="0"/>
                    <a:pt x="6" y="0"/>
                    <a:pt x="6" y="0"/>
                  </a:cubicBezTo>
                  <a:cubicBezTo>
                    <a:pt x="2" y="0"/>
                    <a:pt x="0" y="2"/>
                    <a:pt x="0" y="6"/>
                  </a:cubicBezTo>
                  <a:cubicBezTo>
                    <a:pt x="0" y="12"/>
                    <a:pt x="0" y="12"/>
                    <a:pt x="0" y="12"/>
                  </a:cubicBezTo>
                  <a:cubicBezTo>
                    <a:pt x="59" y="12"/>
                    <a:pt x="59" y="12"/>
                    <a:pt x="59" y="12"/>
                  </a:cubicBezTo>
                  <a:lnTo>
                    <a:pt x="5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3" name="Freeform 228"/>
            <p:cNvSpPr/>
            <p:nvPr/>
          </p:nvSpPr>
          <p:spPr bwMode="auto">
            <a:xfrm>
              <a:off x="7265988" y="4889500"/>
              <a:ext cx="101600" cy="57150"/>
            </a:xfrm>
            <a:custGeom>
              <a:avLst/>
              <a:gdLst>
                <a:gd name="T0" fmla="*/ 59 w 59"/>
                <a:gd name="T1" fmla="*/ 28 h 33"/>
                <a:gd name="T2" fmla="*/ 59 w 59"/>
                <a:gd name="T3" fmla="*/ 0 h 33"/>
                <a:gd name="T4" fmla="*/ 33 w 59"/>
                <a:gd name="T5" fmla="*/ 0 h 33"/>
                <a:gd name="T6" fmla="*/ 33 w 59"/>
                <a:gd name="T7" fmla="*/ 6 h 33"/>
                <a:gd name="T8" fmla="*/ 30 w 59"/>
                <a:gd name="T9" fmla="*/ 7 h 33"/>
                <a:gd name="T10" fmla="*/ 27 w 59"/>
                <a:gd name="T11" fmla="*/ 6 h 33"/>
                <a:gd name="T12" fmla="*/ 27 w 59"/>
                <a:gd name="T13" fmla="*/ 0 h 33"/>
                <a:gd name="T14" fmla="*/ 0 w 59"/>
                <a:gd name="T15" fmla="*/ 0 h 33"/>
                <a:gd name="T16" fmla="*/ 0 w 59"/>
                <a:gd name="T17" fmla="*/ 28 h 33"/>
                <a:gd name="T18" fmla="*/ 6 w 59"/>
                <a:gd name="T19" fmla="*/ 33 h 33"/>
                <a:gd name="T20" fmla="*/ 53 w 59"/>
                <a:gd name="T21" fmla="*/ 33 h 33"/>
                <a:gd name="T22" fmla="*/ 59 w 59"/>
                <a:gd name="T23"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3">
                  <a:moveTo>
                    <a:pt x="59" y="28"/>
                  </a:moveTo>
                  <a:cubicBezTo>
                    <a:pt x="59" y="0"/>
                    <a:pt x="59" y="0"/>
                    <a:pt x="59" y="0"/>
                  </a:cubicBezTo>
                  <a:cubicBezTo>
                    <a:pt x="33" y="0"/>
                    <a:pt x="33" y="0"/>
                    <a:pt x="33" y="0"/>
                  </a:cubicBezTo>
                  <a:cubicBezTo>
                    <a:pt x="33" y="6"/>
                    <a:pt x="33" y="6"/>
                    <a:pt x="33" y="6"/>
                  </a:cubicBezTo>
                  <a:cubicBezTo>
                    <a:pt x="33" y="6"/>
                    <a:pt x="33" y="7"/>
                    <a:pt x="30" y="7"/>
                  </a:cubicBezTo>
                  <a:cubicBezTo>
                    <a:pt x="27" y="7"/>
                    <a:pt x="27" y="6"/>
                    <a:pt x="27" y="6"/>
                  </a:cubicBezTo>
                  <a:cubicBezTo>
                    <a:pt x="27" y="0"/>
                    <a:pt x="27" y="0"/>
                    <a:pt x="27" y="0"/>
                  </a:cubicBezTo>
                  <a:cubicBezTo>
                    <a:pt x="0" y="0"/>
                    <a:pt x="0" y="0"/>
                    <a:pt x="0" y="0"/>
                  </a:cubicBezTo>
                  <a:cubicBezTo>
                    <a:pt x="0" y="28"/>
                    <a:pt x="0" y="28"/>
                    <a:pt x="0" y="28"/>
                  </a:cubicBezTo>
                  <a:cubicBezTo>
                    <a:pt x="0" y="31"/>
                    <a:pt x="2" y="33"/>
                    <a:pt x="6" y="33"/>
                  </a:cubicBezTo>
                  <a:cubicBezTo>
                    <a:pt x="53" y="33"/>
                    <a:pt x="53" y="33"/>
                    <a:pt x="53" y="33"/>
                  </a:cubicBezTo>
                  <a:cubicBezTo>
                    <a:pt x="56" y="33"/>
                    <a:pt x="59" y="31"/>
                    <a:pt x="5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grpSp>
        <p:nvGrpSpPr>
          <p:cNvPr id="24" name="组合 23"/>
          <p:cNvGrpSpPr/>
          <p:nvPr/>
        </p:nvGrpSpPr>
        <p:grpSpPr>
          <a:xfrm>
            <a:off x="3047572" y="1344050"/>
            <a:ext cx="1020240" cy="1059697"/>
            <a:chOff x="2868613" y="1604962"/>
            <a:chExt cx="862013" cy="895351"/>
          </a:xfrm>
          <a:blipFill>
            <a:blip r:embed="rId4"/>
            <a:stretch>
              <a:fillRect/>
            </a:stretch>
          </a:blipFill>
        </p:grpSpPr>
        <p:sp>
          <p:nvSpPr>
            <p:cNvPr id="25" name="Freeform 17"/>
            <p:cNvSpPr/>
            <p:nvPr/>
          </p:nvSpPr>
          <p:spPr bwMode="auto">
            <a:xfrm>
              <a:off x="3146426" y="2030412"/>
              <a:ext cx="584200" cy="469900"/>
            </a:xfrm>
            <a:custGeom>
              <a:avLst/>
              <a:gdLst>
                <a:gd name="T0" fmla="*/ 198 w 335"/>
                <a:gd name="T1" fmla="*/ 8 h 270"/>
                <a:gd name="T2" fmla="*/ 190 w 335"/>
                <a:gd name="T3" fmla="*/ 12 h 270"/>
                <a:gd name="T4" fmla="*/ 160 w 335"/>
                <a:gd name="T5" fmla="*/ 145 h 270"/>
                <a:gd name="T6" fmla="*/ 149 w 335"/>
                <a:gd name="T7" fmla="*/ 47 h 270"/>
                <a:gd name="T8" fmla="*/ 152 w 335"/>
                <a:gd name="T9" fmla="*/ 36 h 270"/>
                <a:gd name="T10" fmla="*/ 145 w 335"/>
                <a:gd name="T11" fmla="*/ 24 h 270"/>
                <a:gd name="T12" fmla="*/ 129 w 335"/>
                <a:gd name="T13" fmla="*/ 24 h 270"/>
                <a:gd name="T14" fmla="*/ 122 w 335"/>
                <a:gd name="T15" fmla="*/ 36 h 270"/>
                <a:gd name="T16" fmla="*/ 126 w 335"/>
                <a:gd name="T17" fmla="*/ 45 h 270"/>
                <a:gd name="T18" fmla="*/ 113 w 335"/>
                <a:gd name="T19" fmla="*/ 138 h 270"/>
                <a:gd name="T20" fmla="*/ 112 w 335"/>
                <a:gd name="T21" fmla="*/ 144 h 270"/>
                <a:gd name="T22" fmla="*/ 94 w 335"/>
                <a:gd name="T23" fmla="*/ 74 h 270"/>
                <a:gd name="T24" fmla="*/ 0 w 335"/>
                <a:gd name="T25" fmla="*/ 127 h 270"/>
                <a:gd name="T26" fmla="*/ 7 w 335"/>
                <a:gd name="T27" fmla="*/ 236 h 270"/>
                <a:gd name="T28" fmla="*/ 10 w 335"/>
                <a:gd name="T29" fmla="*/ 270 h 270"/>
                <a:gd name="T30" fmla="*/ 252 w 335"/>
                <a:gd name="T31" fmla="*/ 270 h 270"/>
                <a:gd name="T32" fmla="*/ 262 w 335"/>
                <a:gd name="T33" fmla="*/ 126 h 270"/>
                <a:gd name="T34" fmla="*/ 262 w 335"/>
                <a:gd name="T35" fmla="*/ 125 h 270"/>
                <a:gd name="T36" fmla="*/ 269 w 335"/>
                <a:gd name="T37" fmla="*/ 116 h 270"/>
                <a:gd name="T38" fmla="*/ 271 w 335"/>
                <a:gd name="T39" fmla="*/ 270 h 270"/>
                <a:gd name="T40" fmla="*/ 318 w 335"/>
                <a:gd name="T41" fmla="*/ 270 h 270"/>
                <a:gd name="T42" fmla="*/ 333 w 335"/>
                <a:gd name="T43" fmla="*/ 65 h 270"/>
                <a:gd name="T44" fmla="*/ 198 w 335"/>
                <a:gd name="T45" fmla="*/ 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5" h="270">
                  <a:moveTo>
                    <a:pt x="198" y="8"/>
                  </a:moveTo>
                  <a:cubicBezTo>
                    <a:pt x="198" y="8"/>
                    <a:pt x="195" y="10"/>
                    <a:pt x="190" y="12"/>
                  </a:cubicBezTo>
                  <a:cubicBezTo>
                    <a:pt x="160" y="145"/>
                    <a:pt x="160" y="145"/>
                    <a:pt x="160" y="145"/>
                  </a:cubicBezTo>
                  <a:cubicBezTo>
                    <a:pt x="149" y="47"/>
                    <a:pt x="149" y="47"/>
                    <a:pt x="149" y="47"/>
                  </a:cubicBezTo>
                  <a:cubicBezTo>
                    <a:pt x="152" y="36"/>
                    <a:pt x="152" y="36"/>
                    <a:pt x="152" y="36"/>
                  </a:cubicBezTo>
                  <a:cubicBezTo>
                    <a:pt x="145" y="24"/>
                    <a:pt x="145" y="24"/>
                    <a:pt x="145" y="24"/>
                  </a:cubicBezTo>
                  <a:cubicBezTo>
                    <a:pt x="129" y="24"/>
                    <a:pt x="129" y="24"/>
                    <a:pt x="129" y="24"/>
                  </a:cubicBezTo>
                  <a:cubicBezTo>
                    <a:pt x="122" y="36"/>
                    <a:pt x="122" y="36"/>
                    <a:pt x="122" y="36"/>
                  </a:cubicBezTo>
                  <a:cubicBezTo>
                    <a:pt x="126" y="45"/>
                    <a:pt x="126" y="45"/>
                    <a:pt x="126" y="45"/>
                  </a:cubicBezTo>
                  <a:cubicBezTo>
                    <a:pt x="113" y="138"/>
                    <a:pt x="113" y="138"/>
                    <a:pt x="113" y="138"/>
                  </a:cubicBezTo>
                  <a:cubicBezTo>
                    <a:pt x="112" y="144"/>
                    <a:pt x="112" y="144"/>
                    <a:pt x="112" y="144"/>
                  </a:cubicBezTo>
                  <a:cubicBezTo>
                    <a:pt x="94" y="74"/>
                    <a:pt x="94" y="74"/>
                    <a:pt x="94" y="74"/>
                  </a:cubicBezTo>
                  <a:cubicBezTo>
                    <a:pt x="70" y="103"/>
                    <a:pt x="36" y="122"/>
                    <a:pt x="0" y="127"/>
                  </a:cubicBezTo>
                  <a:cubicBezTo>
                    <a:pt x="7" y="236"/>
                    <a:pt x="7" y="236"/>
                    <a:pt x="7" y="236"/>
                  </a:cubicBezTo>
                  <a:cubicBezTo>
                    <a:pt x="8" y="248"/>
                    <a:pt x="9" y="259"/>
                    <a:pt x="10" y="270"/>
                  </a:cubicBezTo>
                  <a:cubicBezTo>
                    <a:pt x="252" y="270"/>
                    <a:pt x="252" y="270"/>
                    <a:pt x="252" y="270"/>
                  </a:cubicBezTo>
                  <a:cubicBezTo>
                    <a:pt x="262" y="126"/>
                    <a:pt x="262" y="126"/>
                    <a:pt x="262" y="126"/>
                  </a:cubicBezTo>
                  <a:cubicBezTo>
                    <a:pt x="262" y="125"/>
                    <a:pt x="262" y="125"/>
                    <a:pt x="262" y="125"/>
                  </a:cubicBezTo>
                  <a:cubicBezTo>
                    <a:pt x="264" y="121"/>
                    <a:pt x="267" y="118"/>
                    <a:pt x="269" y="116"/>
                  </a:cubicBezTo>
                  <a:cubicBezTo>
                    <a:pt x="273" y="111"/>
                    <a:pt x="273" y="200"/>
                    <a:pt x="271" y="270"/>
                  </a:cubicBezTo>
                  <a:cubicBezTo>
                    <a:pt x="318" y="270"/>
                    <a:pt x="318" y="270"/>
                    <a:pt x="318" y="270"/>
                  </a:cubicBezTo>
                  <a:cubicBezTo>
                    <a:pt x="326" y="191"/>
                    <a:pt x="335" y="79"/>
                    <a:pt x="333" y="65"/>
                  </a:cubicBezTo>
                  <a:cubicBezTo>
                    <a:pt x="329" y="53"/>
                    <a:pt x="256" y="0"/>
                    <a:pt x="19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6" name="Freeform 18"/>
            <p:cNvSpPr/>
            <p:nvPr/>
          </p:nvSpPr>
          <p:spPr bwMode="auto">
            <a:xfrm>
              <a:off x="3059113" y="2252662"/>
              <a:ext cx="82550" cy="247650"/>
            </a:xfrm>
            <a:custGeom>
              <a:avLst/>
              <a:gdLst>
                <a:gd name="T0" fmla="*/ 42 w 47"/>
                <a:gd name="T1" fmla="*/ 0 h 142"/>
                <a:gd name="T2" fmla="*/ 39 w 47"/>
                <a:gd name="T3" fmla="*/ 0 h 142"/>
                <a:gd name="T4" fmla="*/ 38 w 47"/>
                <a:gd name="T5" fmla="*/ 7 h 142"/>
                <a:gd name="T6" fmla="*/ 0 w 47"/>
                <a:gd name="T7" fmla="*/ 142 h 142"/>
                <a:gd name="T8" fmla="*/ 47 w 47"/>
                <a:gd name="T9" fmla="*/ 142 h 142"/>
                <a:gd name="T10" fmla="*/ 42 w 47"/>
                <a:gd name="T11" fmla="*/ 0 h 142"/>
              </a:gdLst>
              <a:ahLst/>
              <a:cxnLst>
                <a:cxn ang="0">
                  <a:pos x="T0" y="T1"/>
                </a:cxn>
                <a:cxn ang="0">
                  <a:pos x="T2" y="T3"/>
                </a:cxn>
                <a:cxn ang="0">
                  <a:pos x="T4" y="T5"/>
                </a:cxn>
                <a:cxn ang="0">
                  <a:pos x="T6" y="T7"/>
                </a:cxn>
                <a:cxn ang="0">
                  <a:pos x="T8" y="T9"/>
                </a:cxn>
                <a:cxn ang="0">
                  <a:pos x="T10" y="T11"/>
                </a:cxn>
              </a:cxnLst>
              <a:rect l="0" t="0" r="r" b="b"/>
              <a:pathLst>
                <a:path w="47" h="142">
                  <a:moveTo>
                    <a:pt x="42" y="0"/>
                  </a:moveTo>
                  <a:cubicBezTo>
                    <a:pt x="41" y="0"/>
                    <a:pt x="40" y="0"/>
                    <a:pt x="39" y="0"/>
                  </a:cubicBezTo>
                  <a:cubicBezTo>
                    <a:pt x="39" y="2"/>
                    <a:pt x="39" y="5"/>
                    <a:pt x="38" y="7"/>
                  </a:cubicBezTo>
                  <a:cubicBezTo>
                    <a:pt x="0" y="142"/>
                    <a:pt x="0" y="142"/>
                    <a:pt x="0" y="142"/>
                  </a:cubicBezTo>
                  <a:cubicBezTo>
                    <a:pt x="47" y="142"/>
                    <a:pt x="47" y="142"/>
                    <a:pt x="47" y="142"/>
                  </a:cubicBezTo>
                  <a:cubicBezTo>
                    <a:pt x="44" y="89"/>
                    <a:pt x="41" y="26"/>
                    <a:pt x="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7" name="Freeform 19"/>
            <p:cNvSpPr/>
            <p:nvPr/>
          </p:nvSpPr>
          <p:spPr bwMode="auto">
            <a:xfrm>
              <a:off x="3081338" y="2057400"/>
              <a:ext cx="117475" cy="55563"/>
            </a:xfrm>
            <a:custGeom>
              <a:avLst/>
              <a:gdLst>
                <a:gd name="T0" fmla="*/ 67 w 67"/>
                <a:gd name="T1" fmla="*/ 0 h 32"/>
                <a:gd name="T2" fmla="*/ 0 w 67"/>
                <a:gd name="T3" fmla="*/ 25 h 32"/>
                <a:gd name="T4" fmla="*/ 67 w 67"/>
                <a:gd name="T5" fmla="*/ 0 h 32"/>
              </a:gdLst>
              <a:ahLst/>
              <a:cxnLst>
                <a:cxn ang="0">
                  <a:pos x="T0" y="T1"/>
                </a:cxn>
                <a:cxn ang="0">
                  <a:pos x="T2" y="T3"/>
                </a:cxn>
                <a:cxn ang="0">
                  <a:pos x="T4" y="T5"/>
                </a:cxn>
              </a:cxnLst>
              <a:rect l="0" t="0" r="r" b="b"/>
              <a:pathLst>
                <a:path w="67" h="32">
                  <a:moveTo>
                    <a:pt x="67" y="0"/>
                  </a:moveTo>
                  <a:cubicBezTo>
                    <a:pt x="42" y="5"/>
                    <a:pt x="18" y="13"/>
                    <a:pt x="0" y="25"/>
                  </a:cubicBezTo>
                  <a:cubicBezTo>
                    <a:pt x="26" y="32"/>
                    <a:pt x="53" y="21"/>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8" name="Freeform 20"/>
            <p:cNvSpPr/>
            <p:nvPr/>
          </p:nvSpPr>
          <p:spPr bwMode="auto">
            <a:xfrm>
              <a:off x="3232151" y="1604962"/>
              <a:ext cx="304800" cy="442913"/>
            </a:xfrm>
            <a:custGeom>
              <a:avLst/>
              <a:gdLst>
                <a:gd name="T0" fmla="*/ 87 w 175"/>
                <a:gd name="T1" fmla="*/ 254 h 254"/>
                <a:gd name="T2" fmla="*/ 163 w 175"/>
                <a:gd name="T3" fmla="*/ 166 h 254"/>
                <a:gd name="T4" fmla="*/ 168 w 175"/>
                <a:gd name="T5" fmla="*/ 175 h 254"/>
                <a:gd name="T6" fmla="*/ 175 w 175"/>
                <a:gd name="T7" fmla="*/ 146 h 254"/>
                <a:gd name="T8" fmla="*/ 168 w 175"/>
                <a:gd name="T9" fmla="*/ 118 h 254"/>
                <a:gd name="T10" fmla="*/ 166 w 175"/>
                <a:gd name="T11" fmla="*/ 119 h 254"/>
                <a:gd name="T12" fmla="*/ 165 w 175"/>
                <a:gd name="T13" fmla="*/ 95 h 254"/>
                <a:gd name="T14" fmla="*/ 100 w 175"/>
                <a:gd name="T15" fmla="*/ 78 h 254"/>
                <a:gd name="T16" fmla="*/ 109 w 175"/>
                <a:gd name="T17" fmla="*/ 82 h 254"/>
                <a:gd name="T18" fmla="*/ 172 w 175"/>
                <a:gd name="T19" fmla="*/ 61 h 254"/>
                <a:gd name="T20" fmla="*/ 28 w 175"/>
                <a:gd name="T21" fmla="*/ 46 h 254"/>
                <a:gd name="T22" fmla="*/ 0 w 175"/>
                <a:gd name="T23" fmla="*/ 65 h 254"/>
                <a:gd name="T24" fmla="*/ 19 w 175"/>
                <a:gd name="T25" fmla="*/ 64 h 254"/>
                <a:gd name="T26" fmla="*/ 6 w 175"/>
                <a:gd name="T27" fmla="*/ 99 h 254"/>
                <a:gd name="T28" fmla="*/ 75 w 175"/>
                <a:gd name="T29" fmla="*/ 252 h 254"/>
                <a:gd name="T30" fmla="*/ 87 w 175"/>
                <a:gd name="T3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54">
                  <a:moveTo>
                    <a:pt x="87" y="254"/>
                  </a:moveTo>
                  <a:cubicBezTo>
                    <a:pt x="116" y="254"/>
                    <a:pt x="157" y="220"/>
                    <a:pt x="163" y="166"/>
                  </a:cubicBezTo>
                  <a:cubicBezTo>
                    <a:pt x="164" y="172"/>
                    <a:pt x="166" y="175"/>
                    <a:pt x="168" y="175"/>
                  </a:cubicBezTo>
                  <a:cubicBezTo>
                    <a:pt x="172" y="175"/>
                    <a:pt x="175" y="162"/>
                    <a:pt x="175" y="146"/>
                  </a:cubicBezTo>
                  <a:cubicBezTo>
                    <a:pt x="175" y="131"/>
                    <a:pt x="172" y="118"/>
                    <a:pt x="168" y="118"/>
                  </a:cubicBezTo>
                  <a:cubicBezTo>
                    <a:pt x="167" y="118"/>
                    <a:pt x="166" y="118"/>
                    <a:pt x="166" y="119"/>
                  </a:cubicBezTo>
                  <a:cubicBezTo>
                    <a:pt x="166" y="112"/>
                    <a:pt x="166" y="104"/>
                    <a:pt x="165" y="95"/>
                  </a:cubicBezTo>
                  <a:cubicBezTo>
                    <a:pt x="152" y="105"/>
                    <a:pt x="127" y="91"/>
                    <a:pt x="100" y="78"/>
                  </a:cubicBezTo>
                  <a:cubicBezTo>
                    <a:pt x="103" y="79"/>
                    <a:pt x="106" y="81"/>
                    <a:pt x="109" y="82"/>
                  </a:cubicBezTo>
                  <a:cubicBezTo>
                    <a:pt x="154" y="106"/>
                    <a:pt x="172" y="61"/>
                    <a:pt x="172" y="61"/>
                  </a:cubicBezTo>
                  <a:cubicBezTo>
                    <a:pt x="172" y="61"/>
                    <a:pt x="117" y="0"/>
                    <a:pt x="28" y="46"/>
                  </a:cubicBezTo>
                  <a:cubicBezTo>
                    <a:pt x="20" y="50"/>
                    <a:pt x="9" y="61"/>
                    <a:pt x="0" y="65"/>
                  </a:cubicBezTo>
                  <a:cubicBezTo>
                    <a:pt x="0" y="65"/>
                    <a:pt x="7" y="64"/>
                    <a:pt x="19" y="64"/>
                  </a:cubicBezTo>
                  <a:cubicBezTo>
                    <a:pt x="10" y="70"/>
                    <a:pt x="5" y="81"/>
                    <a:pt x="6" y="99"/>
                  </a:cubicBezTo>
                  <a:cubicBezTo>
                    <a:pt x="58" y="130"/>
                    <a:pt x="86" y="191"/>
                    <a:pt x="75" y="252"/>
                  </a:cubicBezTo>
                  <a:cubicBezTo>
                    <a:pt x="79" y="253"/>
                    <a:pt x="83" y="254"/>
                    <a:pt x="87"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29" name="Freeform 21"/>
            <p:cNvSpPr>
              <a:spLocks noEditPoints="1"/>
            </p:cNvSpPr>
            <p:nvPr/>
          </p:nvSpPr>
          <p:spPr bwMode="auto">
            <a:xfrm>
              <a:off x="2868613" y="1751012"/>
              <a:ext cx="487363" cy="474663"/>
            </a:xfrm>
            <a:custGeom>
              <a:avLst/>
              <a:gdLst>
                <a:gd name="T0" fmla="*/ 77 w 279"/>
                <a:gd name="T1" fmla="*/ 251 h 272"/>
                <a:gd name="T2" fmla="*/ 79 w 279"/>
                <a:gd name="T3" fmla="*/ 252 h 272"/>
                <a:gd name="T4" fmla="*/ 125 w 279"/>
                <a:gd name="T5" fmla="*/ 266 h 272"/>
                <a:gd name="T6" fmla="*/ 258 w 279"/>
                <a:gd name="T7" fmla="*/ 179 h 272"/>
                <a:gd name="T8" fmla="*/ 176 w 279"/>
                <a:gd name="T9" fmla="*/ 21 h 272"/>
                <a:gd name="T10" fmla="*/ 18 w 279"/>
                <a:gd name="T11" fmla="*/ 103 h 272"/>
                <a:gd name="T12" fmla="*/ 77 w 279"/>
                <a:gd name="T13" fmla="*/ 251 h 272"/>
                <a:gd name="T14" fmla="*/ 59 w 279"/>
                <a:gd name="T15" fmla="*/ 116 h 272"/>
                <a:gd name="T16" fmla="*/ 163 w 279"/>
                <a:gd name="T17" fmla="*/ 62 h 272"/>
                <a:gd name="T18" fmla="*/ 163 w 279"/>
                <a:gd name="T19" fmla="*/ 62 h 272"/>
                <a:gd name="T20" fmla="*/ 218 w 279"/>
                <a:gd name="T21" fmla="*/ 166 h 272"/>
                <a:gd name="T22" fmla="*/ 113 w 279"/>
                <a:gd name="T23" fmla="*/ 221 h 272"/>
                <a:gd name="T24" fmla="*/ 59 w 279"/>
                <a:gd name="T25" fmla="*/ 11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9" h="272">
                  <a:moveTo>
                    <a:pt x="77" y="251"/>
                  </a:moveTo>
                  <a:cubicBezTo>
                    <a:pt x="78" y="251"/>
                    <a:pt x="78" y="251"/>
                    <a:pt x="79" y="252"/>
                  </a:cubicBezTo>
                  <a:cubicBezTo>
                    <a:pt x="79" y="252"/>
                    <a:pt x="111" y="262"/>
                    <a:pt x="125" y="266"/>
                  </a:cubicBezTo>
                  <a:cubicBezTo>
                    <a:pt x="184" y="272"/>
                    <a:pt x="240" y="237"/>
                    <a:pt x="258" y="179"/>
                  </a:cubicBezTo>
                  <a:cubicBezTo>
                    <a:pt x="279" y="113"/>
                    <a:pt x="242" y="42"/>
                    <a:pt x="176" y="21"/>
                  </a:cubicBezTo>
                  <a:cubicBezTo>
                    <a:pt x="110" y="0"/>
                    <a:pt x="39" y="37"/>
                    <a:pt x="18" y="103"/>
                  </a:cubicBezTo>
                  <a:cubicBezTo>
                    <a:pt x="0" y="161"/>
                    <a:pt x="26" y="223"/>
                    <a:pt x="77" y="251"/>
                  </a:cubicBezTo>
                  <a:close/>
                  <a:moveTo>
                    <a:pt x="59" y="116"/>
                  </a:moveTo>
                  <a:cubicBezTo>
                    <a:pt x="73" y="73"/>
                    <a:pt x="119" y="48"/>
                    <a:pt x="163" y="62"/>
                  </a:cubicBezTo>
                  <a:cubicBezTo>
                    <a:pt x="163" y="62"/>
                    <a:pt x="163" y="62"/>
                    <a:pt x="163" y="62"/>
                  </a:cubicBezTo>
                  <a:cubicBezTo>
                    <a:pt x="207" y="76"/>
                    <a:pt x="231" y="122"/>
                    <a:pt x="218" y="166"/>
                  </a:cubicBezTo>
                  <a:cubicBezTo>
                    <a:pt x="204" y="210"/>
                    <a:pt x="157" y="234"/>
                    <a:pt x="113" y="221"/>
                  </a:cubicBezTo>
                  <a:cubicBezTo>
                    <a:pt x="69" y="207"/>
                    <a:pt x="45" y="160"/>
                    <a:pt x="5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0" name="Freeform 22"/>
            <p:cNvSpPr/>
            <p:nvPr/>
          </p:nvSpPr>
          <p:spPr bwMode="auto">
            <a:xfrm>
              <a:off x="2914651" y="2225675"/>
              <a:ext cx="174625" cy="274638"/>
            </a:xfrm>
            <a:custGeom>
              <a:avLst/>
              <a:gdLst>
                <a:gd name="T0" fmla="*/ 94 w 100"/>
                <a:gd name="T1" fmla="*/ 15 h 158"/>
                <a:gd name="T2" fmla="*/ 46 w 100"/>
                <a:gd name="T3" fmla="*/ 0 h 158"/>
                <a:gd name="T4" fmla="*/ 46 w 100"/>
                <a:gd name="T5" fmla="*/ 1 h 158"/>
                <a:gd name="T6" fmla="*/ 0 w 100"/>
                <a:gd name="T7" fmla="*/ 135 h 158"/>
                <a:gd name="T8" fmla="*/ 28 w 100"/>
                <a:gd name="T9" fmla="*/ 152 h 158"/>
                <a:gd name="T10" fmla="*/ 61 w 100"/>
                <a:gd name="T11" fmla="*/ 155 h 158"/>
                <a:gd name="T12" fmla="*/ 100 w 100"/>
                <a:gd name="T13" fmla="*/ 17 h 158"/>
                <a:gd name="T14" fmla="*/ 94 w 100"/>
                <a:gd name="T15" fmla="*/ 15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58">
                  <a:moveTo>
                    <a:pt x="94" y="15"/>
                  </a:moveTo>
                  <a:cubicBezTo>
                    <a:pt x="46" y="0"/>
                    <a:pt x="46" y="0"/>
                    <a:pt x="46" y="0"/>
                  </a:cubicBezTo>
                  <a:cubicBezTo>
                    <a:pt x="46" y="1"/>
                    <a:pt x="46" y="1"/>
                    <a:pt x="46" y="1"/>
                  </a:cubicBezTo>
                  <a:cubicBezTo>
                    <a:pt x="0" y="135"/>
                    <a:pt x="0" y="135"/>
                    <a:pt x="0" y="135"/>
                  </a:cubicBezTo>
                  <a:cubicBezTo>
                    <a:pt x="0" y="135"/>
                    <a:pt x="8" y="146"/>
                    <a:pt x="28" y="152"/>
                  </a:cubicBezTo>
                  <a:cubicBezTo>
                    <a:pt x="48" y="158"/>
                    <a:pt x="61" y="155"/>
                    <a:pt x="61" y="155"/>
                  </a:cubicBezTo>
                  <a:cubicBezTo>
                    <a:pt x="100" y="17"/>
                    <a:pt x="100" y="17"/>
                    <a:pt x="100" y="17"/>
                  </a:cubicBezTo>
                  <a:lnTo>
                    <a:pt x="9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grpSp>
        <p:nvGrpSpPr>
          <p:cNvPr id="2" name="组合 1"/>
          <p:cNvGrpSpPr/>
          <p:nvPr/>
        </p:nvGrpSpPr>
        <p:grpSpPr>
          <a:xfrm>
            <a:off x="8277225" y="1388577"/>
            <a:ext cx="771525" cy="1005645"/>
            <a:chOff x="9512301" y="1892300"/>
            <a:chExt cx="460375" cy="600076"/>
          </a:xfrm>
          <a:blipFill>
            <a:blip r:embed="rId4"/>
            <a:stretch>
              <a:fillRect/>
            </a:stretch>
          </a:blipFill>
        </p:grpSpPr>
        <p:sp>
          <p:nvSpPr>
            <p:cNvPr id="31" name="Freeform 165"/>
            <p:cNvSpPr/>
            <p:nvPr/>
          </p:nvSpPr>
          <p:spPr bwMode="auto">
            <a:xfrm>
              <a:off x="9661526" y="2468563"/>
              <a:ext cx="57150" cy="23813"/>
            </a:xfrm>
            <a:custGeom>
              <a:avLst/>
              <a:gdLst>
                <a:gd name="T0" fmla="*/ 16 w 33"/>
                <a:gd name="T1" fmla="*/ 0 h 13"/>
                <a:gd name="T2" fmla="*/ 14 w 33"/>
                <a:gd name="T3" fmla="*/ 2 h 13"/>
                <a:gd name="T4" fmla="*/ 10 w 33"/>
                <a:gd name="T5" fmla="*/ 13 h 13"/>
                <a:gd name="T6" fmla="*/ 27 w 33"/>
                <a:gd name="T7" fmla="*/ 7 h 13"/>
                <a:gd name="T8" fmla="*/ 29 w 33"/>
                <a:gd name="T9" fmla="*/ 8 h 13"/>
                <a:gd name="T10" fmla="*/ 33 w 33"/>
                <a:gd name="T11" fmla="*/ 7 h 13"/>
                <a:gd name="T12" fmla="*/ 33 w 33"/>
                <a:gd name="T13" fmla="*/ 2 h 13"/>
                <a:gd name="T14" fmla="*/ 33 w 33"/>
                <a:gd name="T15" fmla="*/ 1 h 13"/>
                <a:gd name="T16" fmla="*/ 33 w 33"/>
                <a:gd name="T17" fmla="*/ 0 h 13"/>
                <a:gd name="T18" fmla="*/ 16 w 3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3">
                  <a:moveTo>
                    <a:pt x="16" y="0"/>
                  </a:moveTo>
                  <a:cubicBezTo>
                    <a:pt x="16" y="0"/>
                    <a:pt x="15" y="1"/>
                    <a:pt x="14" y="2"/>
                  </a:cubicBezTo>
                  <a:cubicBezTo>
                    <a:pt x="9" y="5"/>
                    <a:pt x="0" y="12"/>
                    <a:pt x="10" y="13"/>
                  </a:cubicBezTo>
                  <a:cubicBezTo>
                    <a:pt x="18" y="13"/>
                    <a:pt x="22" y="11"/>
                    <a:pt x="27" y="7"/>
                  </a:cubicBezTo>
                  <a:cubicBezTo>
                    <a:pt x="29" y="6"/>
                    <a:pt x="28" y="8"/>
                    <a:pt x="29" y="8"/>
                  </a:cubicBezTo>
                  <a:cubicBezTo>
                    <a:pt x="30" y="7"/>
                    <a:pt x="32" y="7"/>
                    <a:pt x="33" y="7"/>
                  </a:cubicBezTo>
                  <a:cubicBezTo>
                    <a:pt x="33" y="5"/>
                    <a:pt x="33" y="3"/>
                    <a:pt x="33" y="2"/>
                  </a:cubicBezTo>
                  <a:cubicBezTo>
                    <a:pt x="33" y="1"/>
                    <a:pt x="33" y="1"/>
                    <a:pt x="33" y="1"/>
                  </a:cubicBezTo>
                  <a:cubicBezTo>
                    <a:pt x="33" y="0"/>
                    <a:pt x="33" y="0"/>
                    <a:pt x="33" y="0"/>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2" name="Freeform 166"/>
            <p:cNvSpPr/>
            <p:nvPr/>
          </p:nvSpPr>
          <p:spPr bwMode="auto">
            <a:xfrm>
              <a:off x="9766301" y="2468563"/>
              <a:ext cx="57150" cy="23813"/>
            </a:xfrm>
            <a:custGeom>
              <a:avLst/>
              <a:gdLst>
                <a:gd name="T0" fmla="*/ 19 w 33"/>
                <a:gd name="T1" fmla="*/ 2 h 13"/>
                <a:gd name="T2" fmla="*/ 17 w 33"/>
                <a:gd name="T3" fmla="*/ 0 h 13"/>
                <a:gd name="T4" fmla="*/ 0 w 33"/>
                <a:gd name="T5" fmla="*/ 0 h 13"/>
                <a:gd name="T6" fmla="*/ 0 w 33"/>
                <a:gd name="T7" fmla="*/ 1 h 13"/>
                <a:gd name="T8" fmla="*/ 0 w 33"/>
                <a:gd name="T9" fmla="*/ 3 h 13"/>
                <a:gd name="T10" fmla="*/ 0 w 33"/>
                <a:gd name="T11" fmla="*/ 7 h 13"/>
                <a:gd name="T12" fmla="*/ 4 w 33"/>
                <a:gd name="T13" fmla="*/ 8 h 13"/>
                <a:gd name="T14" fmla="*/ 6 w 33"/>
                <a:gd name="T15" fmla="*/ 7 h 13"/>
                <a:gd name="T16" fmla="*/ 23 w 33"/>
                <a:gd name="T17" fmla="*/ 13 h 13"/>
                <a:gd name="T18" fmla="*/ 19 w 33"/>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3">
                  <a:moveTo>
                    <a:pt x="19" y="2"/>
                  </a:moveTo>
                  <a:cubicBezTo>
                    <a:pt x="18" y="1"/>
                    <a:pt x="17" y="0"/>
                    <a:pt x="17" y="0"/>
                  </a:cubicBezTo>
                  <a:cubicBezTo>
                    <a:pt x="0" y="0"/>
                    <a:pt x="0" y="0"/>
                    <a:pt x="0" y="0"/>
                  </a:cubicBezTo>
                  <a:cubicBezTo>
                    <a:pt x="0" y="1"/>
                    <a:pt x="0" y="1"/>
                    <a:pt x="0" y="1"/>
                  </a:cubicBezTo>
                  <a:cubicBezTo>
                    <a:pt x="0" y="1"/>
                    <a:pt x="0" y="1"/>
                    <a:pt x="0" y="3"/>
                  </a:cubicBezTo>
                  <a:cubicBezTo>
                    <a:pt x="0" y="3"/>
                    <a:pt x="0" y="5"/>
                    <a:pt x="0" y="7"/>
                  </a:cubicBezTo>
                  <a:cubicBezTo>
                    <a:pt x="1" y="7"/>
                    <a:pt x="3" y="7"/>
                    <a:pt x="4" y="8"/>
                  </a:cubicBezTo>
                  <a:cubicBezTo>
                    <a:pt x="5" y="8"/>
                    <a:pt x="4" y="6"/>
                    <a:pt x="6" y="7"/>
                  </a:cubicBezTo>
                  <a:cubicBezTo>
                    <a:pt x="11" y="11"/>
                    <a:pt x="15" y="13"/>
                    <a:pt x="23" y="13"/>
                  </a:cubicBezTo>
                  <a:cubicBezTo>
                    <a:pt x="33" y="12"/>
                    <a:pt x="24" y="5"/>
                    <a:pt x="1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3" name="Freeform 256"/>
            <p:cNvSpPr/>
            <p:nvPr/>
          </p:nvSpPr>
          <p:spPr bwMode="auto">
            <a:xfrm>
              <a:off x="9607551" y="2032000"/>
              <a:ext cx="44450" cy="44450"/>
            </a:xfrm>
            <a:custGeom>
              <a:avLst/>
              <a:gdLst>
                <a:gd name="T0" fmla="*/ 6 w 26"/>
                <a:gd name="T1" fmla="*/ 2 h 26"/>
                <a:gd name="T2" fmla="*/ 4 w 26"/>
                <a:gd name="T3" fmla="*/ 3 h 26"/>
                <a:gd name="T4" fmla="*/ 0 w 26"/>
                <a:gd name="T5" fmla="*/ 26 h 26"/>
                <a:gd name="T6" fmla="*/ 26 w 26"/>
                <a:gd name="T7" fmla="*/ 10 h 26"/>
                <a:gd name="T8" fmla="*/ 6 w 26"/>
                <a:gd name="T9" fmla="*/ 2 h 26"/>
              </a:gdLst>
              <a:ahLst/>
              <a:cxnLst>
                <a:cxn ang="0">
                  <a:pos x="T0" y="T1"/>
                </a:cxn>
                <a:cxn ang="0">
                  <a:pos x="T2" y="T3"/>
                </a:cxn>
                <a:cxn ang="0">
                  <a:pos x="T4" y="T5"/>
                </a:cxn>
                <a:cxn ang="0">
                  <a:pos x="T6" y="T7"/>
                </a:cxn>
                <a:cxn ang="0">
                  <a:pos x="T8" y="T9"/>
                </a:cxn>
              </a:cxnLst>
              <a:rect l="0" t="0" r="r" b="b"/>
              <a:pathLst>
                <a:path w="26" h="26">
                  <a:moveTo>
                    <a:pt x="6" y="2"/>
                  </a:moveTo>
                  <a:cubicBezTo>
                    <a:pt x="6" y="2"/>
                    <a:pt x="5" y="2"/>
                    <a:pt x="4" y="3"/>
                  </a:cubicBezTo>
                  <a:cubicBezTo>
                    <a:pt x="0" y="26"/>
                    <a:pt x="0" y="26"/>
                    <a:pt x="0" y="26"/>
                  </a:cubicBezTo>
                  <a:cubicBezTo>
                    <a:pt x="5" y="20"/>
                    <a:pt x="13" y="14"/>
                    <a:pt x="26" y="10"/>
                  </a:cubicBezTo>
                  <a:cubicBezTo>
                    <a:pt x="21" y="5"/>
                    <a:pt x="13"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4" name="Freeform 257"/>
            <p:cNvSpPr/>
            <p:nvPr/>
          </p:nvSpPr>
          <p:spPr bwMode="auto">
            <a:xfrm>
              <a:off x="9520238" y="2214563"/>
              <a:ext cx="19050" cy="26988"/>
            </a:xfrm>
            <a:custGeom>
              <a:avLst/>
              <a:gdLst>
                <a:gd name="T0" fmla="*/ 9 w 11"/>
                <a:gd name="T1" fmla="*/ 2 h 15"/>
                <a:gd name="T2" fmla="*/ 0 w 11"/>
                <a:gd name="T3" fmla="*/ 0 h 15"/>
                <a:gd name="T4" fmla="*/ 5 w 11"/>
                <a:gd name="T5" fmla="*/ 13 h 15"/>
                <a:gd name="T6" fmla="*/ 8 w 11"/>
                <a:gd name="T7" fmla="*/ 9 h 15"/>
                <a:gd name="T8" fmla="*/ 9 w 11"/>
                <a:gd name="T9" fmla="*/ 8 h 15"/>
                <a:gd name="T10" fmla="*/ 11 w 11"/>
                <a:gd name="T11" fmla="*/ 11 h 15"/>
                <a:gd name="T12" fmla="*/ 9 w 11"/>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9" y="2"/>
                  </a:moveTo>
                  <a:cubicBezTo>
                    <a:pt x="0" y="0"/>
                    <a:pt x="0" y="0"/>
                    <a:pt x="0" y="0"/>
                  </a:cubicBezTo>
                  <a:cubicBezTo>
                    <a:pt x="0" y="0"/>
                    <a:pt x="1" y="12"/>
                    <a:pt x="5" y="13"/>
                  </a:cubicBezTo>
                  <a:cubicBezTo>
                    <a:pt x="7" y="13"/>
                    <a:pt x="8" y="11"/>
                    <a:pt x="8" y="9"/>
                  </a:cubicBezTo>
                  <a:cubicBezTo>
                    <a:pt x="8" y="6"/>
                    <a:pt x="9" y="7"/>
                    <a:pt x="9" y="8"/>
                  </a:cubicBezTo>
                  <a:cubicBezTo>
                    <a:pt x="9" y="10"/>
                    <a:pt x="11" y="15"/>
                    <a:pt x="11" y="11"/>
                  </a:cubicBezTo>
                  <a:cubicBezTo>
                    <a:pt x="11" y="7"/>
                    <a:pt x="10"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5" name="Freeform 258"/>
            <p:cNvSpPr/>
            <p:nvPr/>
          </p:nvSpPr>
          <p:spPr bwMode="auto">
            <a:xfrm>
              <a:off x="9531351" y="1919288"/>
              <a:ext cx="123825" cy="120650"/>
            </a:xfrm>
            <a:custGeom>
              <a:avLst/>
              <a:gdLst>
                <a:gd name="T0" fmla="*/ 62 w 71"/>
                <a:gd name="T1" fmla="*/ 45 h 69"/>
                <a:gd name="T2" fmla="*/ 58 w 71"/>
                <a:gd name="T3" fmla="*/ 15 h 69"/>
                <a:gd name="T4" fmla="*/ 35 w 71"/>
                <a:gd name="T5" fmla="*/ 3 h 69"/>
                <a:gd name="T6" fmla="*/ 34 w 71"/>
                <a:gd name="T7" fmla="*/ 3 h 69"/>
                <a:gd name="T8" fmla="*/ 39 w 71"/>
                <a:gd name="T9" fmla="*/ 1 h 69"/>
                <a:gd name="T10" fmla="*/ 16 w 71"/>
                <a:gd name="T11" fmla="*/ 10 h 69"/>
                <a:gd name="T12" fmla="*/ 15 w 71"/>
                <a:gd name="T13" fmla="*/ 11 h 69"/>
                <a:gd name="T14" fmla="*/ 15 w 71"/>
                <a:gd name="T15" fmla="*/ 11 h 69"/>
                <a:gd name="T16" fmla="*/ 12 w 71"/>
                <a:gd name="T17" fmla="*/ 15 h 69"/>
                <a:gd name="T18" fmla="*/ 8 w 71"/>
                <a:gd name="T19" fmla="*/ 45 h 69"/>
                <a:gd name="T20" fmla="*/ 0 w 71"/>
                <a:gd name="T21" fmla="*/ 60 h 69"/>
                <a:gd name="T22" fmla="*/ 13 w 71"/>
                <a:gd name="T23" fmla="*/ 64 h 69"/>
                <a:gd name="T24" fmla="*/ 20 w 71"/>
                <a:gd name="T25" fmla="*/ 62 h 69"/>
                <a:gd name="T26" fmla="*/ 18 w 71"/>
                <a:gd name="T27" fmla="*/ 43 h 69"/>
                <a:gd name="T28" fmla="*/ 34 w 71"/>
                <a:gd name="T29" fmla="*/ 64 h 69"/>
                <a:gd name="T30" fmla="*/ 52 w 71"/>
                <a:gd name="T31" fmla="*/ 40 h 69"/>
                <a:gd name="T32" fmla="*/ 50 w 71"/>
                <a:gd name="T33" fmla="*/ 62 h 69"/>
                <a:gd name="T34" fmla="*/ 57 w 71"/>
                <a:gd name="T35" fmla="*/ 64 h 69"/>
                <a:gd name="T36" fmla="*/ 71 w 71"/>
                <a:gd name="T37" fmla="*/ 60 h 69"/>
                <a:gd name="T38" fmla="*/ 62 w 71"/>
                <a:gd name="T39" fmla="*/ 4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69">
                  <a:moveTo>
                    <a:pt x="62" y="45"/>
                  </a:moveTo>
                  <a:cubicBezTo>
                    <a:pt x="64" y="37"/>
                    <a:pt x="64" y="29"/>
                    <a:pt x="58" y="15"/>
                  </a:cubicBezTo>
                  <a:cubicBezTo>
                    <a:pt x="53" y="3"/>
                    <a:pt x="42" y="2"/>
                    <a:pt x="35" y="3"/>
                  </a:cubicBezTo>
                  <a:cubicBezTo>
                    <a:pt x="35" y="3"/>
                    <a:pt x="34" y="3"/>
                    <a:pt x="34" y="3"/>
                  </a:cubicBezTo>
                  <a:cubicBezTo>
                    <a:pt x="36" y="2"/>
                    <a:pt x="37" y="1"/>
                    <a:pt x="39" y="1"/>
                  </a:cubicBezTo>
                  <a:cubicBezTo>
                    <a:pt x="39" y="1"/>
                    <a:pt x="25" y="0"/>
                    <a:pt x="16" y="10"/>
                  </a:cubicBezTo>
                  <a:cubicBezTo>
                    <a:pt x="16" y="10"/>
                    <a:pt x="15" y="11"/>
                    <a:pt x="15" y="11"/>
                  </a:cubicBezTo>
                  <a:cubicBezTo>
                    <a:pt x="15" y="11"/>
                    <a:pt x="15" y="11"/>
                    <a:pt x="15" y="11"/>
                  </a:cubicBezTo>
                  <a:cubicBezTo>
                    <a:pt x="14" y="12"/>
                    <a:pt x="13" y="14"/>
                    <a:pt x="12" y="15"/>
                  </a:cubicBezTo>
                  <a:cubicBezTo>
                    <a:pt x="6" y="28"/>
                    <a:pt x="7" y="37"/>
                    <a:pt x="8" y="45"/>
                  </a:cubicBezTo>
                  <a:cubicBezTo>
                    <a:pt x="11" y="62"/>
                    <a:pt x="0" y="60"/>
                    <a:pt x="0" y="60"/>
                  </a:cubicBezTo>
                  <a:cubicBezTo>
                    <a:pt x="0" y="60"/>
                    <a:pt x="2" y="69"/>
                    <a:pt x="13" y="64"/>
                  </a:cubicBezTo>
                  <a:cubicBezTo>
                    <a:pt x="19" y="62"/>
                    <a:pt x="20" y="62"/>
                    <a:pt x="20" y="62"/>
                  </a:cubicBezTo>
                  <a:cubicBezTo>
                    <a:pt x="20" y="62"/>
                    <a:pt x="18" y="53"/>
                    <a:pt x="18" y="43"/>
                  </a:cubicBezTo>
                  <a:cubicBezTo>
                    <a:pt x="21" y="54"/>
                    <a:pt x="27" y="63"/>
                    <a:pt x="34" y="64"/>
                  </a:cubicBezTo>
                  <a:cubicBezTo>
                    <a:pt x="44" y="64"/>
                    <a:pt x="50" y="54"/>
                    <a:pt x="52" y="40"/>
                  </a:cubicBezTo>
                  <a:cubicBezTo>
                    <a:pt x="52" y="52"/>
                    <a:pt x="50" y="62"/>
                    <a:pt x="50" y="62"/>
                  </a:cubicBezTo>
                  <a:cubicBezTo>
                    <a:pt x="50" y="62"/>
                    <a:pt x="52" y="62"/>
                    <a:pt x="57" y="64"/>
                  </a:cubicBezTo>
                  <a:cubicBezTo>
                    <a:pt x="68" y="69"/>
                    <a:pt x="71" y="60"/>
                    <a:pt x="71" y="60"/>
                  </a:cubicBezTo>
                  <a:cubicBezTo>
                    <a:pt x="71" y="60"/>
                    <a:pt x="59" y="62"/>
                    <a:pt x="6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6" name="Freeform 259"/>
            <p:cNvSpPr/>
            <p:nvPr/>
          </p:nvSpPr>
          <p:spPr bwMode="auto">
            <a:xfrm>
              <a:off x="9512301" y="2035175"/>
              <a:ext cx="104775" cy="334963"/>
            </a:xfrm>
            <a:custGeom>
              <a:avLst/>
              <a:gdLst>
                <a:gd name="T0" fmla="*/ 56 w 60"/>
                <a:gd name="T1" fmla="*/ 140 h 192"/>
                <a:gd name="T2" fmla="*/ 54 w 60"/>
                <a:gd name="T3" fmla="*/ 136 h 192"/>
                <a:gd name="T4" fmla="*/ 54 w 60"/>
                <a:gd name="T5" fmla="*/ 135 h 192"/>
                <a:gd name="T6" fmla="*/ 47 w 60"/>
                <a:gd name="T7" fmla="*/ 41 h 192"/>
                <a:gd name="T8" fmla="*/ 50 w 60"/>
                <a:gd name="T9" fmla="*/ 30 h 192"/>
                <a:gd name="T10" fmla="*/ 49 w 60"/>
                <a:gd name="T11" fmla="*/ 12 h 192"/>
                <a:gd name="T12" fmla="*/ 49 w 60"/>
                <a:gd name="T13" fmla="*/ 8 h 192"/>
                <a:gd name="T14" fmla="*/ 48 w 60"/>
                <a:gd name="T15" fmla="*/ 4 h 192"/>
                <a:gd name="T16" fmla="*/ 44 w 60"/>
                <a:gd name="T17" fmla="*/ 5 h 192"/>
                <a:gd name="T18" fmla="*/ 42 w 60"/>
                <a:gd name="T19" fmla="*/ 8 h 192"/>
                <a:gd name="T20" fmla="*/ 43 w 60"/>
                <a:gd name="T21" fmla="*/ 11 h 192"/>
                <a:gd name="T22" fmla="*/ 40 w 60"/>
                <a:gd name="T23" fmla="*/ 40 h 192"/>
                <a:gd name="T24" fmla="*/ 40 w 60"/>
                <a:gd name="T25" fmla="*/ 42 h 192"/>
                <a:gd name="T26" fmla="*/ 32 w 60"/>
                <a:gd name="T27" fmla="*/ 0 h 192"/>
                <a:gd name="T28" fmla="*/ 30 w 60"/>
                <a:gd name="T29" fmla="*/ 0 h 192"/>
                <a:gd name="T30" fmla="*/ 1 w 60"/>
                <a:gd name="T31" fmla="*/ 27 h 192"/>
                <a:gd name="T32" fmla="*/ 3 w 60"/>
                <a:gd name="T33" fmla="*/ 98 h 192"/>
                <a:gd name="T34" fmla="*/ 15 w 60"/>
                <a:gd name="T35" fmla="*/ 101 h 192"/>
                <a:gd name="T36" fmla="*/ 13 w 60"/>
                <a:gd name="T37" fmla="*/ 33 h 192"/>
                <a:gd name="T38" fmla="*/ 14 w 60"/>
                <a:gd name="T39" fmla="*/ 35 h 192"/>
                <a:gd name="T40" fmla="*/ 16 w 60"/>
                <a:gd name="T41" fmla="*/ 70 h 192"/>
                <a:gd name="T42" fmla="*/ 18 w 60"/>
                <a:gd name="T43" fmla="*/ 107 h 192"/>
                <a:gd name="T44" fmla="*/ 18 w 60"/>
                <a:gd name="T45" fmla="*/ 107 h 192"/>
                <a:gd name="T46" fmla="*/ 21 w 60"/>
                <a:gd name="T47" fmla="*/ 115 h 192"/>
                <a:gd name="T48" fmla="*/ 26 w 60"/>
                <a:gd name="T49" fmla="*/ 138 h 192"/>
                <a:gd name="T50" fmla="*/ 29 w 60"/>
                <a:gd name="T51" fmla="*/ 139 h 192"/>
                <a:gd name="T52" fmla="*/ 37 w 60"/>
                <a:gd name="T53" fmla="*/ 192 h 192"/>
                <a:gd name="T54" fmla="*/ 40 w 60"/>
                <a:gd name="T55" fmla="*/ 189 h 192"/>
                <a:gd name="T56" fmla="*/ 43 w 60"/>
                <a:gd name="T57" fmla="*/ 184 h 192"/>
                <a:gd name="T58" fmla="*/ 45 w 60"/>
                <a:gd name="T59" fmla="*/ 159 h 192"/>
                <a:gd name="T60" fmla="*/ 47 w 60"/>
                <a:gd name="T61" fmla="*/ 184 h 192"/>
                <a:gd name="T62" fmla="*/ 50 w 60"/>
                <a:gd name="T63" fmla="*/ 189 h 192"/>
                <a:gd name="T64" fmla="*/ 54 w 60"/>
                <a:gd name="T65" fmla="*/ 192 h 192"/>
                <a:gd name="T66" fmla="*/ 60 w 60"/>
                <a:gd name="T67" fmla="*/ 145 h 192"/>
                <a:gd name="T68" fmla="*/ 56 w 60"/>
                <a:gd name="T69"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192">
                  <a:moveTo>
                    <a:pt x="56" y="140"/>
                  </a:moveTo>
                  <a:cubicBezTo>
                    <a:pt x="55" y="139"/>
                    <a:pt x="54" y="137"/>
                    <a:pt x="54" y="136"/>
                  </a:cubicBezTo>
                  <a:cubicBezTo>
                    <a:pt x="54" y="136"/>
                    <a:pt x="54" y="135"/>
                    <a:pt x="54" y="135"/>
                  </a:cubicBezTo>
                  <a:cubicBezTo>
                    <a:pt x="51" y="122"/>
                    <a:pt x="46" y="57"/>
                    <a:pt x="47" y="41"/>
                  </a:cubicBezTo>
                  <a:cubicBezTo>
                    <a:pt x="48" y="37"/>
                    <a:pt x="48" y="34"/>
                    <a:pt x="50" y="30"/>
                  </a:cubicBezTo>
                  <a:cubicBezTo>
                    <a:pt x="49" y="12"/>
                    <a:pt x="49" y="12"/>
                    <a:pt x="49" y="12"/>
                  </a:cubicBezTo>
                  <a:cubicBezTo>
                    <a:pt x="49" y="8"/>
                    <a:pt x="49" y="8"/>
                    <a:pt x="49" y="8"/>
                  </a:cubicBezTo>
                  <a:cubicBezTo>
                    <a:pt x="48" y="4"/>
                    <a:pt x="48" y="4"/>
                    <a:pt x="48" y="4"/>
                  </a:cubicBezTo>
                  <a:cubicBezTo>
                    <a:pt x="44" y="5"/>
                    <a:pt x="44" y="5"/>
                    <a:pt x="44" y="5"/>
                  </a:cubicBezTo>
                  <a:cubicBezTo>
                    <a:pt x="42" y="8"/>
                    <a:pt x="42" y="8"/>
                    <a:pt x="42" y="8"/>
                  </a:cubicBezTo>
                  <a:cubicBezTo>
                    <a:pt x="43" y="11"/>
                    <a:pt x="43" y="11"/>
                    <a:pt x="43" y="11"/>
                  </a:cubicBezTo>
                  <a:cubicBezTo>
                    <a:pt x="40" y="40"/>
                    <a:pt x="40" y="40"/>
                    <a:pt x="40" y="40"/>
                  </a:cubicBezTo>
                  <a:cubicBezTo>
                    <a:pt x="40" y="42"/>
                    <a:pt x="40" y="42"/>
                    <a:pt x="40" y="42"/>
                  </a:cubicBezTo>
                  <a:cubicBezTo>
                    <a:pt x="32" y="0"/>
                    <a:pt x="32" y="0"/>
                    <a:pt x="32" y="0"/>
                  </a:cubicBezTo>
                  <a:cubicBezTo>
                    <a:pt x="31" y="0"/>
                    <a:pt x="31" y="0"/>
                    <a:pt x="30" y="0"/>
                  </a:cubicBezTo>
                  <a:cubicBezTo>
                    <a:pt x="17" y="2"/>
                    <a:pt x="2" y="11"/>
                    <a:pt x="1" y="27"/>
                  </a:cubicBezTo>
                  <a:cubicBezTo>
                    <a:pt x="0" y="33"/>
                    <a:pt x="1" y="84"/>
                    <a:pt x="3" y="98"/>
                  </a:cubicBezTo>
                  <a:cubicBezTo>
                    <a:pt x="8" y="102"/>
                    <a:pt x="12" y="101"/>
                    <a:pt x="15" y="101"/>
                  </a:cubicBezTo>
                  <a:cubicBezTo>
                    <a:pt x="14" y="91"/>
                    <a:pt x="12" y="32"/>
                    <a:pt x="13" y="33"/>
                  </a:cubicBezTo>
                  <a:cubicBezTo>
                    <a:pt x="13" y="34"/>
                    <a:pt x="14" y="34"/>
                    <a:pt x="14" y="35"/>
                  </a:cubicBezTo>
                  <a:cubicBezTo>
                    <a:pt x="16" y="70"/>
                    <a:pt x="16" y="70"/>
                    <a:pt x="16" y="70"/>
                  </a:cubicBezTo>
                  <a:cubicBezTo>
                    <a:pt x="17" y="91"/>
                    <a:pt x="18" y="106"/>
                    <a:pt x="18" y="107"/>
                  </a:cubicBezTo>
                  <a:cubicBezTo>
                    <a:pt x="18" y="107"/>
                    <a:pt x="18" y="107"/>
                    <a:pt x="18" y="107"/>
                  </a:cubicBezTo>
                  <a:cubicBezTo>
                    <a:pt x="19" y="110"/>
                    <a:pt x="20" y="112"/>
                    <a:pt x="21" y="115"/>
                  </a:cubicBezTo>
                  <a:cubicBezTo>
                    <a:pt x="26" y="138"/>
                    <a:pt x="26" y="138"/>
                    <a:pt x="26" y="138"/>
                  </a:cubicBezTo>
                  <a:cubicBezTo>
                    <a:pt x="29" y="139"/>
                    <a:pt x="29" y="139"/>
                    <a:pt x="29" y="139"/>
                  </a:cubicBezTo>
                  <a:cubicBezTo>
                    <a:pt x="37" y="192"/>
                    <a:pt x="37" y="192"/>
                    <a:pt x="37" y="192"/>
                  </a:cubicBezTo>
                  <a:cubicBezTo>
                    <a:pt x="37" y="192"/>
                    <a:pt x="39" y="191"/>
                    <a:pt x="40" y="189"/>
                  </a:cubicBezTo>
                  <a:cubicBezTo>
                    <a:pt x="42" y="188"/>
                    <a:pt x="43" y="184"/>
                    <a:pt x="43" y="184"/>
                  </a:cubicBezTo>
                  <a:cubicBezTo>
                    <a:pt x="45" y="159"/>
                    <a:pt x="45" y="159"/>
                    <a:pt x="45" y="159"/>
                  </a:cubicBezTo>
                  <a:cubicBezTo>
                    <a:pt x="47" y="184"/>
                    <a:pt x="47" y="184"/>
                    <a:pt x="47" y="184"/>
                  </a:cubicBezTo>
                  <a:cubicBezTo>
                    <a:pt x="47" y="184"/>
                    <a:pt x="48" y="188"/>
                    <a:pt x="50" y="189"/>
                  </a:cubicBezTo>
                  <a:cubicBezTo>
                    <a:pt x="51" y="191"/>
                    <a:pt x="54" y="192"/>
                    <a:pt x="54" y="192"/>
                  </a:cubicBezTo>
                  <a:cubicBezTo>
                    <a:pt x="60" y="145"/>
                    <a:pt x="60" y="145"/>
                    <a:pt x="60" y="145"/>
                  </a:cubicBezTo>
                  <a:cubicBezTo>
                    <a:pt x="58" y="144"/>
                    <a:pt x="57" y="142"/>
                    <a:pt x="56"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7" name="Freeform 260"/>
            <p:cNvSpPr/>
            <p:nvPr/>
          </p:nvSpPr>
          <p:spPr bwMode="auto">
            <a:xfrm>
              <a:off x="9593263" y="2357438"/>
              <a:ext cx="20638" cy="34925"/>
            </a:xfrm>
            <a:custGeom>
              <a:avLst/>
              <a:gdLst>
                <a:gd name="T0" fmla="*/ 9 w 12"/>
                <a:gd name="T1" fmla="*/ 10 h 20"/>
                <a:gd name="T2" fmla="*/ 1 w 12"/>
                <a:gd name="T3" fmla="*/ 0 h 20"/>
                <a:gd name="T4" fmla="*/ 2 w 12"/>
                <a:gd name="T5" fmla="*/ 12 h 20"/>
                <a:gd name="T6" fmla="*/ 3 w 12"/>
                <a:gd name="T7" fmla="*/ 16 h 20"/>
                <a:gd name="T8" fmla="*/ 4 w 12"/>
                <a:gd name="T9" fmla="*/ 11 h 20"/>
                <a:gd name="T10" fmla="*/ 6 w 12"/>
                <a:gd name="T11" fmla="*/ 18 h 20"/>
                <a:gd name="T12" fmla="*/ 11 w 12"/>
                <a:gd name="T13" fmla="*/ 17 h 20"/>
                <a:gd name="T14" fmla="*/ 9 w 12"/>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9" y="10"/>
                  </a:moveTo>
                  <a:cubicBezTo>
                    <a:pt x="9" y="10"/>
                    <a:pt x="4" y="8"/>
                    <a:pt x="1" y="0"/>
                  </a:cubicBezTo>
                  <a:cubicBezTo>
                    <a:pt x="1" y="0"/>
                    <a:pt x="0" y="6"/>
                    <a:pt x="2" y="12"/>
                  </a:cubicBezTo>
                  <a:cubicBezTo>
                    <a:pt x="4" y="19"/>
                    <a:pt x="3" y="16"/>
                    <a:pt x="3" y="16"/>
                  </a:cubicBezTo>
                  <a:cubicBezTo>
                    <a:pt x="4" y="11"/>
                    <a:pt x="4" y="11"/>
                    <a:pt x="4" y="11"/>
                  </a:cubicBezTo>
                  <a:cubicBezTo>
                    <a:pt x="4" y="11"/>
                    <a:pt x="5" y="18"/>
                    <a:pt x="6" y="18"/>
                  </a:cubicBezTo>
                  <a:cubicBezTo>
                    <a:pt x="7" y="19"/>
                    <a:pt x="12" y="20"/>
                    <a:pt x="11" y="17"/>
                  </a:cubicBezTo>
                  <a:cubicBezTo>
                    <a:pt x="11" y="14"/>
                    <a:pt x="9" y="10"/>
                    <a:pt x="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8" name="Freeform 261"/>
            <p:cNvSpPr/>
            <p:nvPr/>
          </p:nvSpPr>
          <p:spPr bwMode="auto">
            <a:xfrm>
              <a:off x="9567863" y="2357438"/>
              <a:ext cx="22225" cy="34925"/>
            </a:xfrm>
            <a:custGeom>
              <a:avLst/>
              <a:gdLst>
                <a:gd name="T0" fmla="*/ 3 w 12"/>
                <a:gd name="T1" fmla="*/ 10 h 20"/>
                <a:gd name="T2" fmla="*/ 1 w 12"/>
                <a:gd name="T3" fmla="*/ 17 h 20"/>
                <a:gd name="T4" fmla="*/ 6 w 12"/>
                <a:gd name="T5" fmla="*/ 18 h 20"/>
                <a:gd name="T6" fmla="*/ 8 w 12"/>
                <a:gd name="T7" fmla="*/ 11 h 20"/>
                <a:gd name="T8" fmla="*/ 9 w 12"/>
                <a:gd name="T9" fmla="*/ 16 h 20"/>
                <a:gd name="T10" fmla="*/ 10 w 12"/>
                <a:gd name="T11" fmla="*/ 12 h 20"/>
                <a:gd name="T12" fmla="*/ 11 w 12"/>
                <a:gd name="T13" fmla="*/ 0 h 20"/>
                <a:gd name="T14" fmla="*/ 3 w 12"/>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3" y="10"/>
                  </a:moveTo>
                  <a:cubicBezTo>
                    <a:pt x="3" y="10"/>
                    <a:pt x="1" y="14"/>
                    <a:pt x="1" y="17"/>
                  </a:cubicBezTo>
                  <a:cubicBezTo>
                    <a:pt x="0" y="20"/>
                    <a:pt x="5" y="19"/>
                    <a:pt x="6" y="18"/>
                  </a:cubicBezTo>
                  <a:cubicBezTo>
                    <a:pt x="7" y="18"/>
                    <a:pt x="8" y="11"/>
                    <a:pt x="8" y="11"/>
                  </a:cubicBezTo>
                  <a:cubicBezTo>
                    <a:pt x="9" y="16"/>
                    <a:pt x="9" y="16"/>
                    <a:pt x="9" y="16"/>
                  </a:cubicBezTo>
                  <a:cubicBezTo>
                    <a:pt x="9" y="16"/>
                    <a:pt x="8" y="19"/>
                    <a:pt x="10" y="12"/>
                  </a:cubicBezTo>
                  <a:cubicBezTo>
                    <a:pt x="12" y="6"/>
                    <a:pt x="11" y="0"/>
                    <a:pt x="11" y="0"/>
                  </a:cubicBezTo>
                  <a:cubicBezTo>
                    <a:pt x="8" y="8"/>
                    <a:pt x="3" y="10"/>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39" name="Freeform 262"/>
            <p:cNvSpPr/>
            <p:nvPr/>
          </p:nvSpPr>
          <p:spPr bwMode="auto">
            <a:xfrm>
              <a:off x="9828213" y="2024063"/>
              <a:ext cx="50800" cy="50800"/>
            </a:xfrm>
            <a:custGeom>
              <a:avLst/>
              <a:gdLst>
                <a:gd name="T0" fmla="*/ 22 w 29"/>
                <a:gd name="T1" fmla="*/ 0 h 29"/>
                <a:gd name="T2" fmla="*/ 0 w 29"/>
                <a:gd name="T3" fmla="*/ 11 h 29"/>
                <a:gd name="T4" fmla="*/ 29 w 29"/>
                <a:gd name="T5" fmla="*/ 29 h 29"/>
                <a:gd name="T6" fmla="*/ 24 w 29"/>
                <a:gd name="T7" fmla="*/ 0 h 29"/>
                <a:gd name="T8" fmla="*/ 22 w 29"/>
                <a:gd name="T9" fmla="*/ 0 h 29"/>
              </a:gdLst>
              <a:ahLst/>
              <a:cxnLst>
                <a:cxn ang="0">
                  <a:pos x="T0" y="T1"/>
                </a:cxn>
                <a:cxn ang="0">
                  <a:pos x="T2" y="T3"/>
                </a:cxn>
                <a:cxn ang="0">
                  <a:pos x="T4" y="T5"/>
                </a:cxn>
                <a:cxn ang="0">
                  <a:pos x="T6" y="T7"/>
                </a:cxn>
                <a:cxn ang="0">
                  <a:pos x="T8" y="T9"/>
                </a:cxn>
              </a:cxnLst>
              <a:rect l="0" t="0" r="r" b="b"/>
              <a:pathLst>
                <a:path w="29" h="29">
                  <a:moveTo>
                    <a:pt x="22" y="0"/>
                  </a:moveTo>
                  <a:cubicBezTo>
                    <a:pt x="14" y="1"/>
                    <a:pt x="5" y="5"/>
                    <a:pt x="0" y="11"/>
                  </a:cubicBezTo>
                  <a:cubicBezTo>
                    <a:pt x="12" y="15"/>
                    <a:pt x="23" y="22"/>
                    <a:pt x="29" y="29"/>
                  </a:cubicBezTo>
                  <a:cubicBezTo>
                    <a:pt x="24" y="0"/>
                    <a:pt x="24" y="0"/>
                    <a:pt x="24" y="0"/>
                  </a:cubicBezTo>
                  <a:cubicBezTo>
                    <a:pt x="23" y="0"/>
                    <a:pt x="23"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0" name="Freeform 263"/>
            <p:cNvSpPr/>
            <p:nvPr/>
          </p:nvSpPr>
          <p:spPr bwMode="auto">
            <a:xfrm>
              <a:off x="9867901" y="2019300"/>
              <a:ext cx="104775" cy="339725"/>
            </a:xfrm>
            <a:custGeom>
              <a:avLst/>
              <a:gdLst>
                <a:gd name="T0" fmla="*/ 29 w 60"/>
                <a:gd name="T1" fmla="*/ 3 h 195"/>
                <a:gd name="T2" fmla="*/ 27 w 60"/>
                <a:gd name="T3" fmla="*/ 4 h 195"/>
                <a:gd name="T4" fmla="*/ 20 w 60"/>
                <a:gd name="T5" fmla="*/ 45 h 195"/>
                <a:gd name="T6" fmla="*/ 17 w 60"/>
                <a:gd name="T7" fmla="*/ 15 h 195"/>
                <a:gd name="T8" fmla="*/ 18 w 60"/>
                <a:gd name="T9" fmla="*/ 11 h 195"/>
                <a:gd name="T10" fmla="*/ 17 w 60"/>
                <a:gd name="T11" fmla="*/ 7 h 195"/>
                <a:gd name="T12" fmla="*/ 13 w 60"/>
                <a:gd name="T13" fmla="*/ 8 h 195"/>
                <a:gd name="T14" fmla="*/ 11 w 60"/>
                <a:gd name="T15" fmla="*/ 11 h 195"/>
                <a:gd name="T16" fmla="*/ 12 w 60"/>
                <a:gd name="T17" fmla="*/ 14 h 195"/>
                <a:gd name="T18" fmla="*/ 10 w 60"/>
                <a:gd name="T19" fmla="*/ 36 h 195"/>
                <a:gd name="T20" fmla="*/ 13 w 60"/>
                <a:gd name="T21" fmla="*/ 42 h 195"/>
                <a:gd name="T22" fmla="*/ 14 w 60"/>
                <a:gd name="T23" fmla="*/ 43 h 195"/>
                <a:gd name="T24" fmla="*/ 6 w 60"/>
                <a:gd name="T25" fmla="*/ 139 h 195"/>
                <a:gd name="T26" fmla="*/ 5 w 60"/>
                <a:gd name="T27" fmla="*/ 144 h 195"/>
                <a:gd name="T28" fmla="*/ 5 w 60"/>
                <a:gd name="T29" fmla="*/ 145 h 195"/>
                <a:gd name="T30" fmla="*/ 0 w 60"/>
                <a:gd name="T31" fmla="*/ 154 h 195"/>
                <a:gd name="T32" fmla="*/ 5 w 60"/>
                <a:gd name="T33" fmla="*/ 195 h 195"/>
                <a:gd name="T34" fmla="*/ 9 w 60"/>
                <a:gd name="T35" fmla="*/ 192 h 195"/>
                <a:gd name="T36" fmla="*/ 12 w 60"/>
                <a:gd name="T37" fmla="*/ 187 h 195"/>
                <a:gd name="T38" fmla="*/ 14 w 60"/>
                <a:gd name="T39" fmla="*/ 162 h 195"/>
                <a:gd name="T40" fmla="*/ 16 w 60"/>
                <a:gd name="T41" fmla="*/ 187 h 195"/>
                <a:gd name="T42" fmla="*/ 19 w 60"/>
                <a:gd name="T43" fmla="*/ 192 h 195"/>
                <a:gd name="T44" fmla="*/ 22 w 60"/>
                <a:gd name="T45" fmla="*/ 195 h 195"/>
                <a:gd name="T46" fmla="*/ 30 w 60"/>
                <a:gd name="T47" fmla="*/ 142 h 195"/>
                <a:gd name="T48" fmla="*/ 32 w 60"/>
                <a:gd name="T49" fmla="*/ 141 h 195"/>
                <a:gd name="T50" fmla="*/ 36 w 60"/>
                <a:gd name="T51" fmla="*/ 116 h 195"/>
                <a:gd name="T52" fmla="*/ 39 w 60"/>
                <a:gd name="T53" fmla="*/ 110 h 195"/>
                <a:gd name="T54" fmla="*/ 39 w 60"/>
                <a:gd name="T55" fmla="*/ 110 h 195"/>
                <a:gd name="T56" fmla="*/ 41 w 60"/>
                <a:gd name="T57" fmla="*/ 86 h 195"/>
                <a:gd name="T58" fmla="*/ 43 w 60"/>
                <a:gd name="T59" fmla="*/ 39 h 195"/>
                <a:gd name="T60" fmla="*/ 44 w 60"/>
                <a:gd name="T61" fmla="*/ 39 h 195"/>
                <a:gd name="T62" fmla="*/ 45 w 60"/>
                <a:gd name="T63" fmla="*/ 36 h 195"/>
                <a:gd name="T64" fmla="*/ 45 w 60"/>
                <a:gd name="T65" fmla="*/ 99 h 195"/>
                <a:gd name="T66" fmla="*/ 54 w 60"/>
                <a:gd name="T67" fmla="*/ 97 h 195"/>
                <a:gd name="T68" fmla="*/ 56 w 60"/>
                <a:gd name="T69" fmla="*/ 21 h 195"/>
                <a:gd name="T70" fmla="*/ 29 w 60"/>
                <a:gd name="T71"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195">
                  <a:moveTo>
                    <a:pt x="29" y="3"/>
                  </a:moveTo>
                  <a:cubicBezTo>
                    <a:pt x="29" y="3"/>
                    <a:pt x="28" y="3"/>
                    <a:pt x="27" y="4"/>
                  </a:cubicBezTo>
                  <a:cubicBezTo>
                    <a:pt x="20" y="45"/>
                    <a:pt x="20" y="45"/>
                    <a:pt x="20" y="45"/>
                  </a:cubicBezTo>
                  <a:cubicBezTo>
                    <a:pt x="17" y="15"/>
                    <a:pt x="17" y="15"/>
                    <a:pt x="17" y="15"/>
                  </a:cubicBezTo>
                  <a:cubicBezTo>
                    <a:pt x="18" y="11"/>
                    <a:pt x="18" y="11"/>
                    <a:pt x="18" y="11"/>
                  </a:cubicBezTo>
                  <a:cubicBezTo>
                    <a:pt x="17" y="7"/>
                    <a:pt x="17" y="7"/>
                    <a:pt x="17" y="7"/>
                  </a:cubicBezTo>
                  <a:cubicBezTo>
                    <a:pt x="13" y="8"/>
                    <a:pt x="13" y="8"/>
                    <a:pt x="13" y="8"/>
                  </a:cubicBezTo>
                  <a:cubicBezTo>
                    <a:pt x="11" y="11"/>
                    <a:pt x="11" y="11"/>
                    <a:pt x="11" y="11"/>
                  </a:cubicBezTo>
                  <a:cubicBezTo>
                    <a:pt x="12" y="14"/>
                    <a:pt x="12" y="14"/>
                    <a:pt x="12" y="14"/>
                  </a:cubicBezTo>
                  <a:cubicBezTo>
                    <a:pt x="10" y="36"/>
                    <a:pt x="10" y="36"/>
                    <a:pt x="10" y="36"/>
                  </a:cubicBezTo>
                  <a:cubicBezTo>
                    <a:pt x="11" y="38"/>
                    <a:pt x="13" y="40"/>
                    <a:pt x="13" y="42"/>
                  </a:cubicBezTo>
                  <a:cubicBezTo>
                    <a:pt x="13" y="42"/>
                    <a:pt x="13" y="43"/>
                    <a:pt x="14" y="43"/>
                  </a:cubicBezTo>
                  <a:cubicBezTo>
                    <a:pt x="15" y="53"/>
                    <a:pt x="9" y="117"/>
                    <a:pt x="6" y="139"/>
                  </a:cubicBezTo>
                  <a:cubicBezTo>
                    <a:pt x="6" y="141"/>
                    <a:pt x="6" y="143"/>
                    <a:pt x="5" y="144"/>
                  </a:cubicBezTo>
                  <a:cubicBezTo>
                    <a:pt x="5" y="144"/>
                    <a:pt x="5" y="144"/>
                    <a:pt x="5" y="145"/>
                  </a:cubicBezTo>
                  <a:cubicBezTo>
                    <a:pt x="5" y="148"/>
                    <a:pt x="3" y="151"/>
                    <a:pt x="0" y="154"/>
                  </a:cubicBezTo>
                  <a:cubicBezTo>
                    <a:pt x="5" y="195"/>
                    <a:pt x="5" y="195"/>
                    <a:pt x="5" y="195"/>
                  </a:cubicBezTo>
                  <a:cubicBezTo>
                    <a:pt x="5" y="195"/>
                    <a:pt x="7" y="194"/>
                    <a:pt x="9" y="192"/>
                  </a:cubicBezTo>
                  <a:cubicBezTo>
                    <a:pt x="11" y="191"/>
                    <a:pt x="12" y="187"/>
                    <a:pt x="12" y="187"/>
                  </a:cubicBezTo>
                  <a:cubicBezTo>
                    <a:pt x="14" y="162"/>
                    <a:pt x="14" y="162"/>
                    <a:pt x="14" y="162"/>
                  </a:cubicBezTo>
                  <a:cubicBezTo>
                    <a:pt x="16" y="187"/>
                    <a:pt x="16" y="187"/>
                    <a:pt x="16" y="187"/>
                  </a:cubicBezTo>
                  <a:cubicBezTo>
                    <a:pt x="16" y="187"/>
                    <a:pt x="17" y="191"/>
                    <a:pt x="19" y="192"/>
                  </a:cubicBezTo>
                  <a:cubicBezTo>
                    <a:pt x="20" y="194"/>
                    <a:pt x="22" y="195"/>
                    <a:pt x="22" y="195"/>
                  </a:cubicBezTo>
                  <a:cubicBezTo>
                    <a:pt x="30" y="142"/>
                    <a:pt x="30" y="142"/>
                    <a:pt x="30" y="142"/>
                  </a:cubicBezTo>
                  <a:cubicBezTo>
                    <a:pt x="32" y="141"/>
                    <a:pt x="32" y="141"/>
                    <a:pt x="32" y="141"/>
                  </a:cubicBezTo>
                  <a:cubicBezTo>
                    <a:pt x="36" y="116"/>
                    <a:pt x="36" y="116"/>
                    <a:pt x="36" y="116"/>
                  </a:cubicBezTo>
                  <a:cubicBezTo>
                    <a:pt x="39" y="114"/>
                    <a:pt x="39" y="113"/>
                    <a:pt x="39" y="110"/>
                  </a:cubicBezTo>
                  <a:cubicBezTo>
                    <a:pt x="39" y="110"/>
                    <a:pt x="39" y="110"/>
                    <a:pt x="39" y="110"/>
                  </a:cubicBezTo>
                  <a:cubicBezTo>
                    <a:pt x="39" y="110"/>
                    <a:pt x="40" y="100"/>
                    <a:pt x="41" y="86"/>
                  </a:cubicBezTo>
                  <a:cubicBezTo>
                    <a:pt x="43" y="39"/>
                    <a:pt x="43" y="39"/>
                    <a:pt x="43" y="39"/>
                  </a:cubicBezTo>
                  <a:cubicBezTo>
                    <a:pt x="43" y="39"/>
                    <a:pt x="44" y="39"/>
                    <a:pt x="44" y="39"/>
                  </a:cubicBezTo>
                  <a:cubicBezTo>
                    <a:pt x="44" y="38"/>
                    <a:pt x="45" y="37"/>
                    <a:pt x="45" y="36"/>
                  </a:cubicBezTo>
                  <a:cubicBezTo>
                    <a:pt x="47" y="34"/>
                    <a:pt x="46" y="90"/>
                    <a:pt x="45" y="99"/>
                  </a:cubicBezTo>
                  <a:cubicBezTo>
                    <a:pt x="47" y="100"/>
                    <a:pt x="50" y="99"/>
                    <a:pt x="54" y="97"/>
                  </a:cubicBezTo>
                  <a:cubicBezTo>
                    <a:pt x="56" y="83"/>
                    <a:pt x="60" y="31"/>
                    <a:pt x="56" y="21"/>
                  </a:cubicBezTo>
                  <a:cubicBezTo>
                    <a:pt x="55" y="17"/>
                    <a:pt x="42" y="0"/>
                    <a:pt x="2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1" name="Freeform 264"/>
            <p:cNvSpPr/>
            <p:nvPr/>
          </p:nvSpPr>
          <p:spPr bwMode="auto">
            <a:xfrm>
              <a:off x="9944101" y="2195513"/>
              <a:ext cx="19050" cy="25400"/>
            </a:xfrm>
            <a:custGeom>
              <a:avLst/>
              <a:gdLst>
                <a:gd name="T0" fmla="*/ 0 w 11"/>
                <a:gd name="T1" fmla="*/ 11 h 15"/>
                <a:gd name="T2" fmla="*/ 2 w 11"/>
                <a:gd name="T3" fmla="*/ 9 h 15"/>
                <a:gd name="T4" fmla="*/ 4 w 11"/>
                <a:gd name="T5" fmla="*/ 9 h 15"/>
                <a:gd name="T6" fmla="*/ 7 w 11"/>
                <a:gd name="T7" fmla="*/ 13 h 15"/>
                <a:gd name="T8" fmla="*/ 11 w 11"/>
                <a:gd name="T9" fmla="*/ 0 h 15"/>
                <a:gd name="T10" fmla="*/ 3 w 11"/>
                <a:gd name="T11" fmla="*/ 3 h 15"/>
                <a:gd name="T12" fmla="*/ 0 w 11"/>
                <a:gd name="T13" fmla="*/ 11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0" y="11"/>
                  </a:moveTo>
                  <a:cubicBezTo>
                    <a:pt x="0" y="15"/>
                    <a:pt x="2" y="10"/>
                    <a:pt x="2" y="9"/>
                  </a:cubicBezTo>
                  <a:cubicBezTo>
                    <a:pt x="2" y="7"/>
                    <a:pt x="4" y="7"/>
                    <a:pt x="4" y="9"/>
                  </a:cubicBezTo>
                  <a:cubicBezTo>
                    <a:pt x="4" y="12"/>
                    <a:pt x="4" y="13"/>
                    <a:pt x="7" y="13"/>
                  </a:cubicBezTo>
                  <a:cubicBezTo>
                    <a:pt x="10" y="13"/>
                    <a:pt x="11" y="0"/>
                    <a:pt x="11" y="0"/>
                  </a:cubicBezTo>
                  <a:cubicBezTo>
                    <a:pt x="3" y="3"/>
                    <a:pt x="3" y="3"/>
                    <a:pt x="3" y="3"/>
                  </a:cubicBezTo>
                  <a:cubicBezTo>
                    <a:pt x="1" y="3"/>
                    <a:pt x="1" y="8"/>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2" name="Freeform 265"/>
            <p:cNvSpPr/>
            <p:nvPr/>
          </p:nvSpPr>
          <p:spPr bwMode="auto">
            <a:xfrm>
              <a:off x="9832976" y="1909763"/>
              <a:ext cx="123825" cy="120650"/>
            </a:xfrm>
            <a:custGeom>
              <a:avLst/>
              <a:gdLst>
                <a:gd name="T0" fmla="*/ 57 w 71"/>
                <a:gd name="T1" fmla="*/ 64 h 69"/>
                <a:gd name="T2" fmla="*/ 71 w 71"/>
                <a:gd name="T3" fmla="*/ 60 h 69"/>
                <a:gd name="T4" fmla="*/ 62 w 71"/>
                <a:gd name="T5" fmla="*/ 45 h 69"/>
                <a:gd name="T6" fmla="*/ 58 w 71"/>
                <a:gd name="T7" fmla="*/ 15 h 69"/>
                <a:gd name="T8" fmla="*/ 35 w 71"/>
                <a:gd name="T9" fmla="*/ 3 h 69"/>
                <a:gd name="T10" fmla="*/ 34 w 71"/>
                <a:gd name="T11" fmla="*/ 3 h 69"/>
                <a:gd name="T12" fmla="*/ 39 w 71"/>
                <a:gd name="T13" fmla="*/ 1 h 69"/>
                <a:gd name="T14" fmla="*/ 16 w 71"/>
                <a:gd name="T15" fmla="*/ 10 h 69"/>
                <a:gd name="T16" fmla="*/ 15 w 71"/>
                <a:gd name="T17" fmla="*/ 11 h 69"/>
                <a:gd name="T18" fmla="*/ 15 w 71"/>
                <a:gd name="T19" fmla="*/ 11 h 69"/>
                <a:gd name="T20" fmla="*/ 12 w 71"/>
                <a:gd name="T21" fmla="*/ 15 h 69"/>
                <a:gd name="T22" fmla="*/ 8 w 71"/>
                <a:gd name="T23" fmla="*/ 45 h 69"/>
                <a:gd name="T24" fmla="*/ 0 w 71"/>
                <a:gd name="T25" fmla="*/ 60 h 69"/>
                <a:gd name="T26" fmla="*/ 13 w 71"/>
                <a:gd name="T27" fmla="*/ 64 h 69"/>
                <a:gd name="T28" fmla="*/ 20 w 71"/>
                <a:gd name="T29" fmla="*/ 62 h 69"/>
                <a:gd name="T30" fmla="*/ 18 w 71"/>
                <a:gd name="T31" fmla="*/ 43 h 69"/>
                <a:gd name="T32" fmla="*/ 34 w 71"/>
                <a:gd name="T33" fmla="*/ 64 h 69"/>
                <a:gd name="T34" fmla="*/ 52 w 71"/>
                <a:gd name="T35" fmla="*/ 40 h 69"/>
                <a:gd name="T36" fmla="*/ 50 w 71"/>
                <a:gd name="T37" fmla="*/ 62 h 69"/>
                <a:gd name="T38" fmla="*/ 57 w 71"/>
                <a:gd name="T39"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69">
                  <a:moveTo>
                    <a:pt x="57" y="64"/>
                  </a:moveTo>
                  <a:cubicBezTo>
                    <a:pt x="68" y="69"/>
                    <a:pt x="71" y="60"/>
                    <a:pt x="71" y="60"/>
                  </a:cubicBezTo>
                  <a:cubicBezTo>
                    <a:pt x="71" y="60"/>
                    <a:pt x="59" y="62"/>
                    <a:pt x="62" y="45"/>
                  </a:cubicBezTo>
                  <a:cubicBezTo>
                    <a:pt x="64" y="37"/>
                    <a:pt x="64" y="29"/>
                    <a:pt x="58" y="15"/>
                  </a:cubicBezTo>
                  <a:cubicBezTo>
                    <a:pt x="53" y="3"/>
                    <a:pt x="41" y="2"/>
                    <a:pt x="35" y="3"/>
                  </a:cubicBezTo>
                  <a:cubicBezTo>
                    <a:pt x="34" y="3"/>
                    <a:pt x="34" y="3"/>
                    <a:pt x="34" y="3"/>
                  </a:cubicBezTo>
                  <a:cubicBezTo>
                    <a:pt x="36" y="2"/>
                    <a:pt x="37" y="1"/>
                    <a:pt x="39" y="1"/>
                  </a:cubicBezTo>
                  <a:cubicBezTo>
                    <a:pt x="39" y="1"/>
                    <a:pt x="25" y="0"/>
                    <a:pt x="16" y="10"/>
                  </a:cubicBezTo>
                  <a:cubicBezTo>
                    <a:pt x="15" y="10"/>
                    <a:pt x="15" y="11"/>
                    <a:pt x="15" y="11"/>
                  </a:cubicBezTo>
                  <a:cubicBezTo>
                    <a:pt x="15" y="11"/>
                    <a:pt x="15" y="11"/>
                    <a:pt x="15" y="11"/>
                  </a:cubicBezTo>
                  <a:cubicBezTo>
                    <a:pt x="14" y="12"/>
                    <a:pt x="13" y="14"/>
                    <a:pt x="12" y="15"/>
                  </a:cubicBezTo>
                  <a:cubicBezTo>
                    <a:pt x="6" y="28"/>
                    <a:pt x="7" y="37"/>
                    <a:pt x="8" y="45"/>
                  </a:cubicBezTo>
                  <a:cubicBezTo>
                    <a:pt x="11" y="62"/>
                    <a:pt x="0" y="60"/>
                    <a:pt x="0" y="60"/>
                  </a:cubicBezTo>
                  <a:cubicBezTo>
                    <a:pt x="0" y="60"/>
                    <a:pt x="2" y="69"/>
                    <a:pt x="13" y="64"/>
                  </a:cubicBezTo>
                  <a:cubicBezTo>
                    <a:pt x="19" y="62"/>
                    <a:pt x="20" y="62"/>
                    <a:pt x="20" y="62"/>
                  </a:cubicBezTo>
                  <a:cubicBezTo>
                    <a:pt x="20" y="62"/>
                    <a:pt x="18" y="53"/>
                    <a:pt x="18" y="43"/>
                  </a:cubicBezTo>
                  <a:cubicBezTo>
                    <a:pt x="21" y="54"/>
                    <a:pt x="26" y="64"/>
                    <a:pt x="34" y="64"/>
                  </a:cubicBezTo>
                  <a:cubicBezTo>
                    <a:pt x="44" y="64"/>
                    <a:pt x="50" y="54"/>
                    <a:pt x="52" y="40"/>
                  </a:cubicBezTo>
                  <a:cubicBezTo>
                    <a:pt x="52" y="52"/>
                    <a:pt x="50" y="62"/>
                    <a:pt x="50" y="62"/>
                  </a:cubicBezTo>
                  <a:cubicBezTo>
                    <a:pt x="50" y="62"/>
                    <a:pt x="52" y="62"/>
                    <a:pt x="57"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3" name="Freeform 266"/>
            <p:cNvSpPr/>
            <p:nvPr/>
          </p:nvSpPr>
          <p:spPr bwMode="auto">
            <a:xfrm>
              <a:off x="9894888" y="2347913"/>
              <a:ext cx="20638" cy="36513"/>
            </a:xfrm>
            <a:custGeom>
              <a:avLst/>
              <a:gdLst>
                <a:gd name="T0" fmla="*/ 8 w 12"/>
                <a:gd name="T1" fmla="*/ 10 h 21"/>
                <a:gd name="T2" fmla="*/ 1 w 12"/>
                <a:gd name="T3" fmla="*/ 0 h 21"/>
                <a:gd name="T4" fmla="*/ 2 w 12"/>
                <a:gd name="T5" fmla="*/ 12 h 21"/>
                <a:gd name="T6" fmla="*/ 3 w 12"/>
                <a:gd name="T7" fmla="*/ 16 h 21"/>
                <a:gd name="T8" fmla="*/ 4 w 12"/>
                <a:gd name="T9" fmla="*/ 11 h 21"/>
                <a:gd name="T10" fmla="*/ 6 w 12"/>
                <a:gd name="T11" fmla="*/ 18 h 21"/>
                <a:gd name="T12" fmla="*/ 11 w 12"/>
                <a:gd name="T13" fmla="*/ 17 h 21"/>
                <a:gd name="T14" fmla="*/ 8 w 12"/>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8" y="10"/>
                  </a:moveTo>
                  <a:cubicBezTo>
                    <a:pt x="8" y="10"/>
                    <a:pt x="4" y="8"/>
                    <a:pt x="1" y="0"/>
                  </a:cubicBezTo>
                  <a:cubicBezTo>
                    <a:pt x="1" y="0"/>
                    <a:pt x="0" y="6"/>
                    <a:pt x="2" y="12"/>
                  </a:cubicBezTo>
                  <a:cubicBezTo>
                    <a:pt x="4" y="19"/>
                    <a:pt x="3" y="16"/>
                    <a:pt x="3" y="16"/>
                  </a:cubicBezTo>
                  <a:cubicBezTo>
                    <a:pt x="4" y="11"/>
                    <a:pt x="4" y="11"/>
                    <a:pt x="4" y="11"/>
                  </a:cubicBezTo>
                  <a:cubicBezTo>
                    <a:pt x="4" y="11"/>
                    <a:pt x="5" y="18"/>
                    <a:pt x="6" y="18"/>
                  </a:cubicBezTo>
                  <a:cubicBezTo>
                    <a:pt x="7" y="19"/>
                    <a:pt x="12" y="21"/>
                    <a:pt x="11" y="17"/>
                  </a:cubicBezTo>
                  <a:cubicBezTo>
                    <a:pt x="11" y="14"/>
                    <a:pt x="8" y="10"/>
                    <a:pt x="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4" name="Freeform 267"/>
            <p:cNvSpPr/>
            <p:nvPr/>
          </p:nvSpPr>
          <p:spPr bwMode="auto">
            <a:xfrm>
              <a:off x="9871076" y="2347913"/>
              <a:ext cx="19050" cy="36513"/>
            </a:xfrm>
            <a:custGeom>
              <a:avLst/>
              <a:gdLst>
                <a:gd name="T0" fmla="*/ 3 w 11"/>
                <a:gd name="T1" fmla="*/ 10 h 21"/>
                <a:gd name="T2" fmla="*/ 0 w 11"/>
                <a:gd name="T3" fmla="*/ 17 h 21"/>
                <a:gd name="T4" fmla="*/ 6 w 11"/>
                <a:gd name="T5" fmla="*/ 18 h 21"/>
                <a:gd name="T6" fmla="*/ 8 w 11"/>
                <a:gd name="T7" fmla="*/ 11 h 21"/>
                <a:gd name="T8" fmla="*/ 9 w 11"/>
                <a:gd name="T9" fmla="*/ 16 h 21"/>
                <a:gd name="T10" fmla="*/ 10 w 11"/>
                <a:gd name="T11" fmla="*/ 12 h 21"/>
                <a:gd name="T12" fmla="*/ 11 w 11"/>
                <a:gd name="T13" fmla="*/ 0 h 21"/>
                <a:gd name="T14" fmla="*/ 3 w 1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3" y="10"/>
                  </a:moveTo>
                  <a:cubicBezTo>
                    <a:pt x="3" y="10"/>
                    <a:pt x="1" y="14"/>
                    <a:pt x="0" y="17"/>
                  </a:cubicBezTo>
                  <a:cubicBezTo>
                    <a:pt x="0" y="21"/>
                    <a:pt x="5" y="19"/>
                    <a:pt x="6" y="18"/>
                  </a:cubicBezTo>
                  <a:cubicBezTo>
                    <a:pt x="7" y="18"/>
                    <a:pt x="8" y="11"/>
                    <a:pt x="8" y="11"/>
                  </a:cubicBezTo>
                  <a:cubicBezTo>
                    <a:pt x="9" y="16"/>
                    <a:pt x="9" y="16"/>
                    <a:pt x="9" y="16"/>
                  </a:cubicBezTo>
                  <a:cubicBezTo>
                    <a:pt x="9" y="16"/>
                    <a:pt x="8" y="19"/>
                    <a:pt x="10" y="12"/>
                  </a:cubicBezTo>
                  <a:cubicBezTo>
                    <a:pt x="11" y="6"/>
                    <a:pt x="11" y="0"/>
                    <a:pt x="11" y="0"/>
                  </a:cubicBezTo>
                  <a:cubicBezTo>
                    <a:pt x="8" y="8"/>
                    <a:pt x="3" y="10"/>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5" name="Freeform 268"/>
            <p:cNvSpPr/>
            <p:nvPr/>
          </p:nvSpPr>
          <p:spPr bwMode="auto">
            <a:xfrm>
              <a:off x="9826626" y="2281238"/>
              <a:ext cx="31750" cy="26988"/>
            </a:xfrm>
            <a:custGeom>
              <a:avLst/>
              <a:gdLst>
                <a:gd name="T0" fmla="*/ 0 w 18"/>
                <a:gd name="T1" fmla="*/ 13 h 16"/>
                <a:gd name="T2" fmla="*/ 2 w 18"/>
                <a:gd name="T3" fmla="*/ 14 h 16"/>
                <a:gd name="T4" fmla="*/ 3 w 18"/>
                <a:gd name="T5" fmla="*/ 10 h 16"/>
                <a:gd name="T6" fmla="*/ 4 w 18"/>
                <a:gd name="T7" fmla="*/ 10 h 16"/>
                <a:gd name="T8" fmla="*/ 5 w 18"/>
                <a:gd name="T9" fmla="*/ 10 h 16"/>
                <a:gd name="T10" fmla="*/ 5 w 18"/>
                <a:gd name="T11" fmla="*/ 11 h 16"/>
                <a:gd name="T12" fmla="*/ 10 w 18"/>
                <a:gd name="T13" fmla="*/ 15 h 16"/>
                <a:gd name="T14" fmla="*/ 16 w 18"/>
                <a:gd name="T15" fmla="*/ 7 h 16"/>
                <a:gd name="T16" fmla="*/ 18 w 18"/>
                <a:gd name="T17" fmla="*/ 0 h 16"/>
                <a:gd name="T18" fmla="*/ 4 w 18"/>
                <a:gd name="T19" fmla="*/ 3 h 16"/>
                <a:gd name="T20" fmla="*/ 0 w 18"/>
                <a:gd name="T21"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0" y="13"/>
                  </a:moveTo>
                  <a:cubicBezTo>
                    <a:pt x="0" y="16"/>
                    <a:pt x="1" y="15"/>
                    <a:pt x="2" y="14"/>
                  </a:cubicBezTo>
                  <a:cubicBezTo>
                    <a:pt x="3" y="13"/>
                    <a:pt x="3" y="11"/>
                    <a:pt x="3" y="10"/>
                  </a:cubicBezTo>
                  <a:cubicBezTo>
                    <a:pt x="3" y="10"/>
                    <a:pt x="4" y="10"/>
                    <a:pt x="4" y="10"/>
                  </a:cubicBezTo>
                  <a:cubicBezTo>
                    <a:pt x="4" y="8"/>
                    <a:pt x="5" y="8"/>
                    <a:pt x="5" y="10"/>
                  </a:cubicBezTo>
                  <a:cubicBezTo>
                    <a:pt x="5" y="10"/>
                    <a:pt x="5" y="10"/>
                    <a:pt x="5" y="11"/>
                  </a:cubicBezTo>
                  <a:cubicBezTo>
                    <a:pt x="5" y="14"/>
                    <a:pt x="7" y="16"/>
                    <a:pt x="10" y="15"/>
                  </a:cubicBezTo>
                  <a:cubicBezTo>
                    <a:pt x="13" y="15"/>
                    <a:pt x="15" y="11"/>
                    <a:pt x="16" y="7"/>
                  </a:cubicBezTo>
                  <a:cubicBezTo>
                    <a:pt x="17" y="4"/>
                    <a:pt x="18" y="0"/>
                    <a:pt x="18" y="0"/>
                  </a:cubicBezTo>
                  <a:cubicBezTo>
                    <a:pt x="4" y="3"/>
                    <a:pt x="4" y="3"/>
                    <a:pt x="4" y="3"/>
                  </a:cubicBezTo>
                  <a:cubicBezTo>
                    <a:pt x="1" y="3"/>
                    <a:pt x="0" y="9"/>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6" name="Freeform 269"/>
            <p:cNvSpPr/>
            <p:nvPr/>
          </p:nvSpPr>
          <p:spPr bwMode="auto">
            <a:xfrm>
              <a:off x="9628188" y="2281238"/>
              <a:ext cx="31750" cy="28575"/>
            </a:xfrm>
            <a:custGeom>
              <a:avLst/>
              <a:gdLst>
                <a:gd name="T0" fmla="*/ 14 w 18"/>
                <a:gd name="T1" fmla="*/ 3 h 17"/>
                <a:gd name="T2" fmla="*/ 0 w 18"/>
                <a:gd name="T3" fmla="*/ 0 h 17"/>
                <a:gd name="T4" fmla="*/ 2 w 18"/>
                <a:gd name="T5" fmla="*/ 8 h 17"/>
                <a:gd name="T6" fmla="*/ 8 w 18"/>
                <a:gd name="T7" fmla="*/ 16 h 17"/>
                <a:gd name="T8" fmla="*/ 12 w 18"/>
                <a:gd name="T9" fmla="*/ 11 h 17"/>
                <a:gd name="T10" fmla="*/ 13 w 18"/>
                <a:gd name="T11" fmla="*/ 10 h 17"/>
                <a:gd name="T12" fmla="*/ 14 w 18"/>
                <a:gd name="T13" fmla="*/ 10 h 17"/>
                <a:gd name="T14" fmla="*/ 14 w 18"/>
                <a:gd name="T15" fmla="*/ 11 h 17"/>
                <a:gd name="T16" fmla="*/ 15 w 18"/>
                <a:gd name="T17" fmla="*/ 12 h 17"/>
                <a:gd name="T18" fmla="*/ 18 w 18"/>
                <a:gd name="T19" fmla="*/ 14 h 17"/>
                <a:gd name="T20" fmla="*/ 14 w 18"/>
                <a:gd name="T2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4" y="3"/>
                  </a:moveTo>
                  <a:cubicBezTo>
                    <a:pt x="0" y="0"/>
                    <a:pt x="0" y="0"/>
                    <a:pt x="0" y="0"/>
                  </a:cubicBezTo>
                  <a:cubicBezTo>
                    <a:pt x="0" y="0"/>
                    <a:pt x="1" y="4"/>
                    <a:pt x="2" y="8"/>
                  </a:cubicBezTo>
                  <a:cubicBezTo>
                    <a:pt x="3" y="12"/>
                    <a:pt x="5" y="15"/>
                    <a:pt x="8" y="16"/>
                  </a:cubicBezTo>
                  <a:cubicBezTo>
                    <a:pt x="11" y="16"/>
                    <a:pt x="12" y="14"/>
                    <a:pt x="12" y="11"/>
                  </a:cubicBezTo>
                  <a:cubicBezTo>
                    <a:pt x="12" y="11"/>
                    <a:pt x="13" y="10"/>
                    <a:pt x="13" y="10"/>
                  </a:cubicBezTo>
                  <a:cubicBezTo>
                    <a:pt x="13" y="8"/>
                    <a:pt x="14" y="8"/>
                    <a:pt x="14" y="10"/>
                  </a:cubicBezTo>
                  <a:cubicBezTo>
                    <a:pt x="14" y="10"/>
                    <a:pt x="14" y="10"/>
                    <a:pt x="14" y="11"/>
                  </a:cubicBezTo>
                  <a:cubicBezTo>
                    <a:pt x="14" y="11"/>
                    <a:pt x="15" y="11"/>
                    <a:pt x="15" y="12"/>
                  </a:cubicBezTo>
                  <a:cubicBezTo>
                    <a:pt x="16" y="14"/>
                    <a:pt x="18" y="17"/>
                    <a:pt x="18" y="14"/>
                  </a:cubicBezTo>
                  <a:cubicBezTo>
                    <a:pt x="17" y="9"/>
                    <a:pt x="17" y="3"/>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7" name="Freeform 270"/>
            <p:cNvSpPr/>
            <p:nvPr/>
          </p:nvSpPr>
          <p:spPr bwMode="auto">
            <a:xfrm>
              <a:off x="9612313" y="2054225"/>
              <a:ext cx="263525" cy="409575"/>
            </a:xfrm>
            <a:custGeom>
              <a:avLst/>
              <a:gdLst>
                <a:gd name="T0" fmla="*/ 150 w 151"/>
                <a:gd name="T1" fmla="*/ 23 h 235"/>
                <a:gd name="T2" fmla="*/ 118 w 151"/>
                <a:gd name="T3" fmla="*/ 3 h 235"/>
                <a:gd name="T4" fmla="*/ 100 w 151"/>
                <a:gd name="T5" fmla="*/ 1 h 235"/>
                <a:gd name="T6" fmla="*/ 97 w 151"/>
                <a:gd name="T7" fmla="*/ 3 h 235"/>
                <a:gd name="T8" fmla="*/ 85 w 151"/>
                <a:gd name="T9" fmla="*/ 53 h 235"/>
                <a:gd name="T10" fmla="*/ 81 w 151"/>
                <a:gd name="T11" fmla="*/ 16 h 235"/>
                <a:gd name="T12" fmla="*/ 82 w 151"/>
                <a:gd name="T13" fmla="*/ 12 h 235"/>
                <a:gd name="T14" fmla="*/ 80 w 151"/>
                <a:gd name="T15" fmla="*/ 7 h 235"/>
                <a:gd name="T16" fmla="*/ 74 w 151"/>
                <a:gd name="T17" fmla="*/ 7 h 235"/>
                <a:gd name="T18" fmla="*/ 71 w 151"/>
                <a:gd name="T19" fmla="*/ 12 h 235"/>
                <a:gd name="T20" fmla="*/ 72 w 151"/>
                <a:gd name="T21" fmla="*/ 15 h 235"/>
                <a:gd name="T22" fmla="*/ 68 w 151"/>
                <a:gd name="T23" fmla="*/ 50 h 235"/>
                <a:gd name="T24" fmla="*/ 67 w 151"/>
                <a:gd name="T25" fmla="*/ 52 h 235"/>
                <a:gd name="T26" fmla="*/ 54 w 151"/>
                <a:gd name="T27" fmla="*/ 1 h 235"/>
                <a:gd name="T28" fmla="*/ 52 w 151"/>
                <a:gd name="T29" fmla="*/ 1 h 235"/>
                <a:gd name="T30" fmla="*/ 30 w 151"/>
                <a:gd name="T31" fmla="*/ 6 h 235"/>
                <a:gd name="T32" fmla="*/ 1 w 151"/>
                <a:gd name="T33" fmla="*/ 27 h 235"/>
                <a:gd name="T34" fmla="*/ 7 w 151"/>
                <a:gd name="T35" fmla="*/ 121 h 235"/>
                <a:gd name="T36" fmla="*/ 8 w 151"/>
                <a:gd name="T37" fmla="*/ 124 h 235"/>
                <a:gd name="T38" fmla="*/ 26 w 151"/>
                <a:gd name="T39" fmla="*/ 128 h 235"/>
                <a:gd name="T40" fmla="*/ 24 w 151"/>
                <a:gd name="T41" fmla="*/ 100 h 235"/>
                <a:gd name="T42" fmla="*/ 24 w 151"/>
                <a:gd name="T43" fmla="*/ 89 h 235"/>
                <a:gd name="T44" fmla="*/ 23 w 151"/>
                <a:gd name="T45" fmla="*/ 85 h 235"/>
                <a:gd name="T46" fmla="*/ 23 w 151"/>
                <a:gd name="T47" fmla="*/ 42 h 235"/>
                <a:gd name="T48" fmla="*/ 25 w 151"/>
                <a:gd name="T49" fmla="*/ 44 h 235"/>
                <a:gd name="T50" fmla="*/ 28 w 151"/>
                <a:gd name="T51" fmla="*/ 83 h 235"/>
                <a:gd name="T52" fmla="*/ 28 w 151"/>
                <a:gd name="T53" fmla="*/ 87 h 235"/>
                <a:gd name="T54" fmla="*/ 28 w 151"/>
                <a:gd name="T55" fmla="*/ 87 h 235"/>
                <a:gd name="T56" fmla="*/ 28 w 151"/>
                <a:gd name="T57" fmla="*/ 88 h 235"/>
                <a:gd name="T58" fmla="*/ 32 w 151"/>
                <a:gd name="T59" fmla="*/ 131 h 235"/>
                <a:gd name="T60" fmla="*/ 32 w 151"/>
                <a:gd name="T61" fmla="*/ 131 h 235"/>
                <a:gd name="T62" fmla="*/ 37 w 151"/>
                <a:gd name="T63" fmla="*/ 140 h 235"/>
                <a:gd name="T64" fmla="*/ 44 w 151"/>
                <a:gd name="T65" fmla="*/ 235 h 235"/>
                <a:gd name="T66" fmla="*/ 63 w 151"/>
                <a:gd name="T67" fmla="*/ 235 h 235"/>
                <a:gd name="T68" fmla="*/ 72 w 151"/>
                <a:gd name="T69" fmla="*/ 161 h 235"/>
                <a:gd name="T70" fmla="*/ 74 w 151"/>
                <a:gd name="T71" fmla="*/ 161 h 235"/>
                <a:gd name="T72" fmla="*/ 76 w 151"/>
                <a:gd name="T73" fmla="*/ 161 h 235"/>
                <a:gd name="T74" fmla="*/ 86 w 151"/>
                <a:gd name="T75" fmla="*/ 235 h 235"/>
                <a:gd name="T76" fmla="*/ 105 w 151"/>
                <a:gd name="T77" fmla="*/ 235 h 235"/>
                <a:gd name="T78" fmla="*/ 112 w 151"/>
                <a:gd name="T79" fmla="*/ 141 h 235"/>
                <a:gd name="T80" fmla="*/ 117 w 151"/>
                <a:gd name="T81" fmla="*/ 131 h 235"/>
                <a:gd name="T82" fmla="*/ 117 w 151"/>
                <a:gd name="T83" fmla="*/ 131 h 235"/>
                <a:gd name="T84" fmla="*/ 119 w 151"/>
                <a:gd name="T85" fmla="*/ 102 h 235"/>
                <a:gd name="T86" fmla="*/ 120 w 151"/>
                <a:gd name="T87" fmla="*/ 88 h 235"/>
                <a:gd name="T88" fmla="*/ 121 w 151"/>
                <a:gd name="T89" fmla="*/ 86 h 235"/>
                <a:gd name="T90" fmla="*/ 121 w 151"/>
                <a:gd name="T91" fmla="*/ 82 h 235"/>
                <a:gd name="T92" fmla="*/ 123 w 151"/>
                <a:gd name="T93" fmla="*/ 45 h 235"/>
                <a:gd name="T94" fmla="*/ 124 w 151"/>
                <a:gd name="T95" fmla="*/ 45 h 235"/>
                <a:gd name="T96" fmla="*/ 126 w 151"/>
                <a:gd name="T97" fmla="*/ 42 h 235"/>
                <a:gd name="T98" fmla="*/ 127 w 151"/>
                <a:gd name="T99" fmla="*/ 84 h 235"/>
                <a:gd name="T100" fmla="*/ 127 w 151"/>
                <a:gd name="T101" fmla="*/ 88 h 235"/>
                <a:gd name="T102" fmla="*/ 127 w 151"/>
                <a:gd name="T103" fmla="*/ 98 h 235"/>
                <a:gd name="T104" fmla="*/ 126 w 151"/>
                <a:gd name="T105" fmla="*/ 127 h 235"/>
                <a:gd name="T106" fmla="*/ 141 w 151"/>
                <a:gd name="T107" fmla="*/ 125 h 235"/>
                <a:gd name="T108" fmla="*/ 142 w 151"/>
                <a:gd name="T109" fmla="*/ 121 h 235"/>
                <a:gd name="T110" fmla="*/ 150 w 151"/>
                <a:gd name="T111" fmla="*/ 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35">
                  <a:moveTo>
                    <a:pt x="150" y="23"/>
                  </a:moveTo>
                  <a:cubicBezTo>
                    <a:pt x="149" y="19"/>
                    <a:pt x="135" y="8"/>
                    <a:pt x="118" y="3"/>
                  </a:cubicBezTo>
                  <a:cubicBezTo>
                    <a:pt x="112" y="1"/>
                    <a:pt x="106" y="0"/>
                    <a:pt x="100" y="1"/>
                  </a:cubicBezTo>
                  <a:cubicBezTo>
                    <a:pt x="100" y="1"/>
                    <a:pt x="98" y="2"/>
                    <a:pt x="97" y="3"/>
                  </a:cubicBezTo>
                  <a:cubicBezTo>
                    <a:pt x="85" y="53"/>
                    <a:pt x="85" y="53"/>
                    <a:pt x="85" y="53"/>
                  </a:cubicBezTo>
                  <a:cubicBezTo>
                    <a:pt x="81" y="16"/>
                    <a:pt x="81" y="16"/>
                    <a:pt x="81" y="16"/>
                  </a:cubicBezTo>
                  <a:cubicBezTo>
                    <a:pt x="82" y="12"/>
                    <a:pt x="82" y="12"/>
                    <a:pt x="82" y="12"/>
                  </a:cubicBezTo>
                  <a:cubicBezTo>
                    <a:pt x="80" y="7"/>
                    <a:pt x="80" y="7"/>
                    <a:pt x="80" y="7"/>
                  </a:cubicBezTo>
                  <a:cubicBezTo>
                    <a:pt x="74" y="7"/>
                    <a:pt x="74" y="7"/>
                    <a:pt x="74" y="7"/>
                  </a:cubicBezTo>
                  <a:cubicBezTo>
                    <a:pt x="71" y="12"/>
                    <a:pt x="71" y="12"/>
                    <a:pt x="71" y="12"/>
                  </a:cubicBezTo>
                  <a:cubicBezTo>
                    <a:pt x="72" y="15"/>
                    <a:pt x="72" y="15"/>
                    <a:pt x="72" y="15"/>
                  </a:cubicBezTo>
                  <a:cubicBezTo>
                    <a:pt x="68" y="50"/>
                    <a:pt x="68" y="50"/>
                    <a:pt x="68" y="50"/>
                  </a:cubicBezTo>
                  <a:cubicBezTo>
                    <a:pt x="67" y="52"/>
                    <a:pt x="67" y="52"/>
                    <a:pt x="67" y="52"/>
                  </a:cubicBezTo>
                  <a:cubicBezTo>
                    <a:pt x="54" y="1"/>
                    <a:pt x="54" y="1"/>
                    <a:pt x="54" y="1"/>
                  </a:cubicBezTo>
                  <a:cubicBezTo>
                    <a:pt x="53" y="1"/>
                    <a:pt x="52" y="1"/>
                    <a:pt x="52" y="1"/>
                  </a:cubicBezTo>
                  <a:cubicBezTo>
                    <a:pt x="45" y="2"/>
                    <a:pt x="37" y="4"/>
                    <a:pt x="30" y="6"/>
                  </a:cubicBezTo>
                  <a:cubicBezTo>
                    <a:pt x="15" y="10"/>
                    <a:pt x="2" y="17"/>
                    <a:pt x="1" y="27"/>
                  </a:cubicBezTo>
                  <a:cubicBezTo>
                    <a:pt x="0" y="34"/>
                    <a:pt x="4" y="99"/>
                    <a:pt x="7" y="121"/>
                  </a:cubicBezTo>
                  <a:cubicBezTo>
                    <a:pt x="7" y="122"/>
                    <a:pt x="8" y="123"/>
                    <a:pt x="8" y="124"/>
                  </a:cubicBezTo>
                  <a:cubicBezTo>
                    <a:pt x="14" y="128"/>
                    <a:pt x="23" y="128"/>
                    <a:pt x="26" y="128"/>
                  </a:cubicBezTo>
                  <a:cubicBezTo>
                    <a:pt x="25" y="124"/>
                    <a:pt x="25" y="113"/>
                    <a:pt x="24" y="100"/>
                  </a:cubicBezTo>
                  <a:cubicBezTo>
                    <a:pt x="24" y="96"/>
                    <a:pt x="24" y="92"/>
                    <a:pt x="24" y="89"/>
                  </a:cubicBezTo>
                  <a:cubicBezTo>
                    <a:pt x="24" y="87"/>
                    <a:pt x="23" y="86"/>
                    <a:pt x="23" y="85"/>
                  </a:cubicBezTo>
                  <a:cubicBezTo>
                    <a:pt x="22" y="63"/>
                    <a:pt x="22" y="41"/>
                    <a:pt x="23" y="42"/>
                  </a:cubicBezTo>
                  <a:cubicBezTo>
                    <a:pt x="24" y="42"/>
                    <a:pt x="24" y="43"/>
                    <a:pt x="25" y="44"/>
                  </a:cubicBezTo>
                  <a:cubicBezTo>
                    <a:pt x="28" y="83"/>
                    <a:pt x="28" y="83"/>
                    <a:pt x="28" y="83"/>
                  </a:cubicBezTo>
                  <a:cubicBezTo>
                    <a:pt x="28" y="87"/>
                    <a:pt x="28" y="87"/>
                    <a:pt x="28" y="87"/>
                  </a:cubicBezTo>
                  <a:cubicBezTo>
                    <a:pt x="28" y="87"/>
                    <a:pt x="28" y="87"/>
                    <a:pt x="28" y="87"/>
                  </a:cubicBezTo>
                  <a:cubicBezTo>
                    <a:pt x="28" y="88"/>
                    <a:pt x="28" y="88"/>
                    <a:pt x="28" y="88"/>
                  </a:cubicBezTo>
                  <a:cubicBezTo>
                    <a:pt x="30" y="112"/>
                    <a:pt x="32" y="130"/>
                    <a:pt x="32" y="131"/>
                  </a:cubicBezTo>
                  <a:cubicBezTo>
                    <a:pt x="32" y="131"/>
                    <a:pt x="32" y="131"/>
                    <a:pt x="32" y="131"/>
                  </a:cubicBezTo>
                  <a:cubicBezTo>
                    <a:pt x="33" y="134"/>
                    <a:pt x="35" y="137"/>
                    <a:pt x="37" y="140"/>
                  </a:cubicBezTo>
                  <a:cubicBezTo>
                    <a:pt x="44" y="235"/>
                    <a:pt x="44" y="235"/>
                    <a:pt x="44" y="235"/>
                  </a:cubicBezTo>
                  <a:cubicBezTo>
                    <a:pt x="63" y="235"/>
                    <a:pt x="63" y="235"/>
                    <a:pt x="63" y="235"/>
                  </a:cubicBezTo>
                  <a:cubicBezTo>
                    <a:pt x="72" y="161"/>
                    <a:pt x="72" y="161"/>
                    <a:pt x="72" y="161"/>
                  </a:cubicBezTo>
                  <a:cubicBezTo>
                    <a:pt x="73" y="161"/>
                    <a:pt x="73" y="161"/>
                    <a:pt x="74" y="161"/>
                  </a:cubicBezTo>
                  <a:cubicBezTo>
                    <a:pt x="75" y="161"/>
                    <a:pt x="75" y="161"/>
                    <a:pt x="76" y="161"/>
                  </a:cubicBezTo>
                  <a:cubicBezTo>
                    <a:pt x="86" y="235"/>
                    <a:pt x="86" y="235"/>
                    <a:pt x="86" y="235"/>
                  </a:cubicBezTo>
                  <a:cubicBezTo>
                    <a:pt x="105" y="235"/>
                    <a:pt x="105" y="235"/>
                    <a:pt x="105" y="235"/>
                  </a:cubicBezTo>
                  <a:cubicBezTo>
                    <a:pt x="112" y="141"/>
                    <a:pt x="112" y="141"/>
                    <a:pt x="112" y="141"/>
                  </a:cubicBezTo>
                  <a:cubicBezTo>
                    <a:pt x="114" y="138"/>
                    <a:pt x="116" y="135"/>
                    <a:pt x="117" y="131"/>
                  </a:cubicBezTo>
                  <a:cubicBezTo>
                    <a:pt x="117" y="131"/>
                    <a:pt x="117" y="131"/>
                    <a:pt x="117" y="131"/>
                  </a:cubicBezTo>
                  <a:cubicBezTo>
                    <a:pt x="117" y="130"/>
                    <a:pt x="118" y="119"/>
                    <a:pt x="119" y="102"/>
                  </a:cubicBezTo>
                  <a:cubicBezTo>
                    <a:pt x="120" y="88"/>
                    <a:pt x="120" y="88"/>
                    <a:pt x="120" y="88"/>
                  </a:cubicBezTo>
                  <a:cubicBezTo>
                    <a:pt x="121" y="86"/>
                    <a:pt x="121" y="86"/>
                    <a:pt x="121" y="86"/>
                  </a:cubicBezTo>
                  <a:cubicBezTo>
                    <a:pt x="121" y="82"/>
                    <a:pt x="121" y="82"/>
                    <a:pt x="121" y="82"/>
                  </a:cubicBezTo>
                  <a:cubicBezTo>
                    <a:pt x="123" y="45"/>
                    <a:pt x="123" y="45"/>
                    <a:pt x="123" y="45"/>
                  </a:cubicBezTo>
                  <a:cubicBezTo>
                    <a:pt x="123" y="45"/>
                    <a:pt x="123" y="45"/>
                    <a:pt x="124" y="45"/>
                  </a:cubicBezTo>
                  <a:cubicBezTo>
                    <a:pt x="124" y="44"/>
                    <a:pt x="125" y="43"/>
                    <a:pt x="126" y="42"/>
                  </a:cubicBezTo>
                  <a:cubicBezTo>
                    <a:pt x="127" y="40"/>
                    <a:pt x="127" y="62"/>
                    <a:pt x="127" y="84"/>
                  </a:cubicBezTo>
                  <a:cubicBezTo>
                    <a:pt x="127" y="85"/>
                    <a:pt x="127" y="87"/>
                    <a:pt x="127" y="88"/>
                  </a:cubicBezTo>
                  <a:cubicBezTo>
                    <a:pt x="127" y="91"/>
                    <a:pt x="127" y="95"/>
                    <a:pt x="127" y="98"/>
                  </a:cubicBezTo>
                  <a:cubicBezTo>
                    <a:pt x="126" y="112"/>
                    <a:pt x="126" y="123"/>
                    <a:pt x="126" y="127"/>
                  </a:cubicBezTo>
                  <a:cubicBezTo>
                    <a:pt x="129" y="129"/>
                    <a:pt x="134" y="127"/>
                    <a:pt x="141" y="125"/>
                  </a:cubicBezTo>
                  <a:cubicBezTo>
                    <a:pt x="141" y="124"/>
                    <a:pt x="141" y="123"/>
                    <a:pt x="142" y="121"/>
                  </a:cubicBezTo>
                  <a:cubicBezTo>
                    <a:pt x="145" y="100"/>
                    <a:pt x="151" y="29"/>
                    <a:pt x="15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48" name="Freeform 271"/>
            <p:cNvSpPr/>
            <p:nvPr/>
          </p:nvSpPr>
          <p:spPr bwMode="auto">
            <a:xfrm>
              <a:off x="9686926" y="1892300"/>
              <a:ext cx="115888" cy="165100"/>
            </a:xfrm>
            <a:custGeom>
              <a:avLst/>
              <a:gdLst>
                <a:gd name="T0" fmla="*/ 2 w 66"/>
                <a:gd name="T1" fmla="*/ 44 h 95"/>
                <a:gd name="T2" fmla="*/ 0 w 66"/>
                <a:gd name="T3" fmla="*/ 55 h 95"/>
                <a:gd name="T4" fmla="*/ 2 w 66"/>
                <a:gd name="T5" fmla="*/ 66 h 95"/>
                <a:gd name="T6" fmla="*/ 4 w 66"/>
                <a:gd name="T7" fmla="*/ 63 h 95"/>
                <a:gd name="T8" fmla="*/ 33 w 66"/>
                <a:gd name="T9" fmla="*/ 95 h 95"/>
                <a:gd name="T10" fmla="*/ 62 w 66"/>
                <a:gd name="T11" fmla="*/ 62 h 95"/>
                <a:gd name="T12" fmla="*/ 63 w 66"/>
                <a:gd name="T13" fmla="*/ 65 h 95"/>
                <a:gd name="T14" fmla="*/ 66 w 66"/>
                <a:gd name="T15" fmla="*/ 55 h 95"/>
                <a:gd name="T16" fmla="*/ 63 w 66"/>
                <a:gd name="T17" fmla="*/ 44 h 95"/>
                <a:gd name="T18" fmla="*/ 63 w 66"/>
                <a:gd name="T19" fmla="*/ 44 h 95"/>
                <a:gd name="T20" fmla="*/ 62 w 66"/>
                <a:gd name="T21" fmla="*/ 35 h 95"/>
                <a:gd name="T22" fmla="*/ 38 w 66"/>
                <a:gd name="T23" fmla="*/ 29 h 95"/>
                <a:gd name="T24" fmla="*/ 42 w 66"/>
                <a:gd name="T25" fmla="*/ 31 h 95"/>
                <a:gd name="T26" fmla="*/ 65 w 66"/>
                <a:gd name="T27" fmla="*/ 23 h 95"/>
                <a:gd name="T28" fmla="*/ 11 w 66"/>
                <a:gd name="T29" fmla="*/ 17 h 95"/>
                <a:gd name="T30" fmla="*/ 1 w 66"/>
                <a:gd name="T31" fmla="*/ 24 h 95"/>
                <a:gd name="T32" fmla="*/ 8 w 66"/>
                <a:gd name="T33" fmla="*/ 24 h 95"/>
                <a:gd name="T34" fmla="*/ 3 w 66"/>
                <a:gd name="T35" fmla="*/ 39 h 95"/>
                <a:gd name="T36" fmla="*/ 3 w 66"/>
                <a:gd name="T37" fmla="*/ 45 h 95"/>
                <a:gd name="T38" fmla="*/ 2 w 66"/>
                <a:gd name="T3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95">
                  <a:moveTo>
                    <a:pt x="2" y="44"/>
                  </a:moveTo>
                  <a:cubicBezTo>
                    <a:pt x="1" y="44"/>
                    <a:pt x="0" y="49"/>
                    <a:pt x="0" y="55"/>
                  </a:cubicBezTo>
                  <a:cubicBezTo>
                    <a:pt x="0" y="61"/>
                    <a:pt x="1" y="66"/>
                    <a:pt x="2" y="66"/>
                  </a:cubicBezTo>
                  <a:cubicBezTo>
                    <a:pt x="3" y="66"/>
                    <a:pt x="3" y="65"/>
                    <a:pt x="4" y="63"/>
                  </a:cubicBezTo>
                  <a:cubicBezTo>
                    <a:pt x="9" y="81"/>
                    <a:pt x="24" y="95"/>
                    <a:pt x="33" y="95"/>
                  </a:cubicBezTo>
                  <a:cubicBezTo>
                    <a:pt x="44" y="95"/>
                    <a:pt x="59" y="82"/>
                    <a:pt x="62" y="62"/>
                  </a:cubicBezTo>
                  <a:cubicBezTo>
                    <a:pt x="62" y="64"/>
                    <a:pt x="63" y="65"/>
                    <a:pt x="63" y="65"/>
                  </a:cubicBezTo>
                  <a:cubicBezTo>
                    <a:pt x="65" y="65"/>
                    <a:pt x="66" y="61"/>
                    <a:pt x="66" y="55"/>
                  </a:cubicBezTo>
                  <a:cubicBezTo>
                    <a:pt x="66" y="49"/>
                    <a:pt x="65" y="44"/>
                    <a:pt x="63" y="44"/>
                  </a:cubicBezTo>
                  <a:cubicBezTo>
                    <a:pt x="63" y="44"/>
                    <a:pt x="63" y="44"/>
                    <a:pt x="63" y="44"/>
                  </a:cubicBezTo>
                  <a:cubicBezTo>
                    <a:pt x="63" y="42"/>
                    <a:pt x="63" y="39"/>
                    <a:pt x="62" y="35"/>
                  </a:cubicBezTo>
                  <a:cubicBezTo>
                    <a:pt x="58" y="39"/>
                    <a:pt x="48" y="34"/>
                    <a:pt x="38" y="29"/>
                  </a:cubicBezTo>
                  <a:cubicBezTo>
                    <a:pt x="39" y="30"/>
                    <a:pt x="40" y="30"/>
                    <a:pt x="42" y="31"/>
                  </a:cubicBezTo>
                  <a:cubicBezTo>
                    <a:pt x="58" y="39"/>
                    <a:pt x="65" y="23"/>
                    <a:pt x="65" y="23"/>
                  </a:cubicBezTo>
                  <a:cubicBezTo>
                    <a:pt x="65" y="23"/>
                    <a:pt x="44" y="0"/>
                    <a:pt x="11" y="17"/>
                  </a:cubicBezTo>
                  <a:cubicBezTo>
                    <a:pt x="8" y="19"/>
                    <a:pt x="4" y="23"/>
                    <a:pt x="1" y="24"/>
                  </a:cubicBezTo>
                  <a:cubicBezTo>
                    <a:pt x="1" y="24"/>
                    <a:pt x="3" y="24"/>
                    <a:pt x="8" y="24"/>
                  </a:cubicBezTo>
                  <a:cubicBezTo>
                    <a:pt x="4" y="26"/>
                    <a:pt x="2" y="31"/>
                    <a:pt x="3" y="39"/>
                  </a:cubicBezTo>
                  <a:cubicBezTo>
                    <a:pt x="3" y="41"/>
                    <a:pt x="3" y="43"/>
                    <a:pt x="3" y="45"/>
                  </a:cubicBezTo>
                  <a:cubicBezTo>
                    <a:pt x="2" y="45"/>
                    <a:pt x="2" y="44"/>
                    <a:pt x="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grpSp>
        <p:nvGrpSpPr>
          <p:cNvPr id="3" name="组合 2"/>
          <p:cNvGrpSpPr/>
          <p:nvPr/>
        </p:nvGrpSpPr>
        <p:grpSpPr>
          <a:xfrm>
            <a:off x="5477415" y="4005862"/>
            <a:ext cx="790575" cy="1050925"/>
            <a:chOff x="4511676" y="4252913"/>
            <a:chExt cx="790575" cy="1050925"/>
          </a:xfrm>
          <a:blipFill>
            <a:blip r:embed="rId4"/>
            <a:stretch>
              <a:fillRect/>
            </a:stretch>
          </a:blipFill>
        </p:grpSpPr>
        <p:sp>
          <p:nvSpPr>
            <p:cNvPr id="49" name="Freeform 23"/>
            <p:cNvSpPr/>
            <p:nvPr/>
          </p:nvSpPr>
          <p:spPr bwMode="auto">
            <a:xfrm>
              <a:off x="4719638" y="4267200"/>
              <a:ext cx="127000" cy="180975"/>
            </a:xfrm>
            <a:custGeom>
              <a:avLst/>
              <a:gdLst>
                <a:gd name="T0" fmla="*/ 3 w 73"/>
                <a:gd name="T1" fmla="*/ 50 h 104"/>
                <a:gd name="T2" fmla="*/ 33 w 73"/>
                <a:gd name="T3" fmla="*/ 82 h 104"/>
                <a:gd name="T4" fmla="*/ 39 w 73"/>
                <a:gd name="T5" fmla="*/ 104 h 104"/>
                <a:gd name="T6" fmla="*/ 57 w 73"/>
                <a:gd name="T7" fmla="*/ 85 h 104"/>
                <a:gd name="T8" fmla="*/ 60 w 73"/>
                <a:gd name="T9" fmla="*/ 84 h 104"/>
                <a:gd name="T10" fmla="*/ 66 w 73"/>
                <a:gd name="T11" fmla="*/ 83 h 104"/>
                <a:gd name="T12" fmla="*/ 53 w 73"/>
                <a:gd name="T13" fmla="*/ 47 h 104"/>
                <a:gd name="T14" fmla="*/ 73 w 73"/>
                <a:gd name="T15" fmla="*/ 3 h 104"/>
                <a:gd name="T16" fmla="*/ 48 w 73"/>
                <a:gd name="T17" fmla="*/ 1 h 104"/>
                <a:gd name="T18" fmla="*/ 3 w 73"/>
                <a:gd name="T19"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04">
                  <a:moveTo>
                    <a:pt x="3" y="50"/>
                  </a:moveTo>
                  <a:cubicBezTo>
                    <a:pt x="5" y="65"/>
                    <a:pt x="17" y="77"/>
                    <a:pt x="33" y="82"/>
                  </a:cubicBezTo>
                  <a:cubicBezTo>
                    <a:pt x="39" y="104"/>
                    <a:pt x="39" y="104"/>
                    <a:pt x="39" y="104"/>
                  </a:cubicBezTo>
                  <a:cubicBezTo>
                    <a:pt x="57" y="85"/>
                    <a:pt x="57" y="85"/>
                    <a:pt x="57" y="85"/>
                  </a:cubicBezTo>
                  <a:cubicBezTo>
                    <a:pt x="58" y="84"/>
                    <a:pt x="59" y="84"/>
                    <a:pt x="60" y="84"/>
                  </a:cubicBezTo>
                  <a:cubicBezTo>
                    <a:pt x="62" y="84"/>
                    <a:pt x="64" y="84"/>
                    <a:pt x="66" y="83"/>
                  </a:cubicBezTo>
                  <a:cubicBezTo>
                    <a:pt x="57" y="72"/>
                    <a:pt x="53" y="60"/>
                    <a:pt x="53" y="47"/>
                  </a:cubicBezTo>
                  <a:cubicBezTo>
                    <a:pt x="53" y="30"/>
                    <a:pt x="60" y="14"/>
                    <a:pt x="73" y="3"/>
                  </a:cubicBezTo>
                  <a:cubicBezTo>
                    <a:pt x="65" y="0"/>
                    <a:pt x="57" y="0"/>
                    <a:pt x="48" y="1"/>
                  </a:cubicBezTo>
                  <a:cubicBezTo>
                    <a:pt x="20" y="5"/>
                    <a:pt x="0" y="27"/>
                    <a:pt x="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nvGrpSpPr>
            <p:cNvPr id="50" name="组合 49"/>
            <p:cNvGrpSpPr/>
            <p:nvPr/>
          </p:nvGrpSpPr>
          <p:grpSpPr>
            <a:xfrm>
              <a:off x="4511676" y="4427538"/>
              <a:ext cx="790575" cy="876300"/>
              <a:chOff x="2987676" y="4429125"/>
              <a:chExt cx="790575" cy="876300"/>
            </a:xfrm>
            <a:grpFill/>
          </p:grpSpPr>
          <p:sp>
            <p:nvSpPr>
              <p:cNvPr id="51" name="Freeform 24"/>
              <p:cNvSpPr>
                <a:spLocks noEditPoints="1"/>
              </p:cNvSpPr>
              <p:nvPr/>
            </p:nvSpPr>
            <p:spPr bwMode="auto">
              <a:xfrm>
                <a:off x="3303588" y="4897437"/>
                <a:ext cx="71438" cy="60325"/>
              </a:xfrm>
              <a:custGeom>
                <a:avLst/>
                <a:gdLst>
                  <a:gd name="T0" fmla="*/ 0 w 41"/>
                  <a:gd name="T1" fmla="*/ 34 h 34"/>
                  <a:gd name="T2" fmla="*/ 30 w 41"/>
                  <a:gd name="T3" fmla="*/ 26 h 34"/>
                  <a:gd name="T4" fmla="*/ 41 w 41"/>
                  <a:gd name="T5" fmla="*/ 25 h 34"/>
                  <a:gd name="T6" fmla="*/ 32 w 41"/>
                  <a:gd name="T7" fmla="*/ 3 h 34"/>
                  <a:gd name="T8" fmla="*/ 30 w 41"/>
                  <a:gd name="T9" fmla="*/ 2 h 34"/>
                  <a:gd name="T10" fmla="*/ 26 w 41"/>
                  <a:gd name="T11" fmla="*/ 1 h 34"/>
                  <a:gd name="T12" fmla="*/ 2 w 41"/>
                  <a:gd name="T13" fmla="*/ 6 h 34"/>
                  <a:gd name="T14" fmla="*/ 0 w 41"/>
                  <a:gd name="T15" fmla="*/ 34 h 34"/>
                  <a:gd name="T16" fmla="*/ 19 w 41"/>
                  <a:gd name="T17" fmla="*/ 12 h 34"/>
                  <a:gd name="T18" fmla="*/ 17 w 41"/>
                  <a:gd name="T19" fmla="*/ 9 h 34"/>
                  <a:gd name="T20" fmla="*/ 19 w 41"/>
                  <a:gd name="T21" fmla="*/ 9 h 34"/>
                  <a:gd name="T22" fmla="*/ 19 w 41"/>
                  <a:gd name="T23"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4">
                    <a:moveTo>
                      <a:pt x="0" y="34"/>
                    </a:moveTo>
                    <a:cubicBezTo>
                      <a:pt x="0" y="34"/>
                      <a:pt x="23" y="34"/>
                      <a:pt x="30" y="26"/>
                    </a:cubicBezTo>
                    <a:cubicBezTo>
                      <a:pt x="35" y="26"/>
                      <a:pt x="41" y="25"/>
                      <a:pt x="41" y="25"/>
                    </a:cubicBezTo>
                    <a:cubicBezTo>
                      <a:pt x="32" y="3"/>
                      <a:pt x="32" y="3"/>
                      <a:pt x="32" y="3"/>
                    </a:cubicBezTo>
                    <a:cubicBezTo>
                      <a:pt x="32" y="2"/>
                      <a:pt x="31" y="2"/>
                      <a:pt x="30" y="2"/>
                    </a:cubicBezTo>
                    <a:cubicBezTo>
                      <a:pt x="30" y="1"/>
                      <a:pt x="29" y="0"/>
                      <a:pt x="26" y="1"/>
                    </a:cubicBezTo>
                    <a:cubicBezTo>
                      <a:pt x="17" y="2"/>
                      <a:pt x="3" y="0"/>
                      <a:pt x="2" y="6"/>
                    </a:cubicBezTo>
                    <a:lnTo>
                      <a:pt x="0" y="34"/>
                    </a:lnTo>
                    <a:close/>
                    <a:moveTo>
                      <a:pt x="19" y="12"/>
                    </a:moveTo>
                    <a:cubicBezTo>
                      <a:pt x="16" y="11"/>
                      <a:pt x="16" y="10"/>
                      <a:pt x="17" y="9"/>
                    </a:cubicBezTo>
                    <a:cubicBezTo>
                      <a:pt x="18" y="9"/>
                      <a:pt x="19" y="9"/>
                      <a:pt x="19" y="9"/>
                    </a:cubicBezTo>
                    <a:cubicBezTo>
                      <a:pt x="22" y="8"/>
                      <a:pt x="24" y="11"/>
                      <a:pt x="1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2" name="Freeform 25"/>
              <p:cNvSpPr>
                <a:spLocks noEditPoints="1"/>
              </p:cNvSpPr>
              <p:nvPr/>
            </p:nvSpPr>
            <p:spPr bwMode="auto">
              <a:xfrm>
                <a:off x="2987676" y="4657725"/>
                <a:ext cx="309563" cy="592138"/>
              </a:xfrm>
              <a:custGeom>
                <a:avLst/>
                <a:gdLst>
                  <a:gd name="T0" fmla="*/ 135 w 177"/>
                  <a:gd name="T1" fmla="*/ 340 h 340"/>
                  <a:gd name="T2" fmla="*/ 145 w 177"/>
                  <a:gd name="T3" fmla="*/ 206 h 340"/>
                  <a:gd name="T4" fmla="*/ 152 w 177"/>
                  <a:gd name="T5" fmla="*/ 192 h 340"/>
                  <a:gd name="T6" fmla="*/ 152 w 177"/>
                  <a:gd name="T7" fmla="*/ 191 h 340"/>
                  <a:gd name="T8" fmla="*/ 154 w 177"/>
                  <a:gd name="T9" fmla="*/ 167 h 340"/>
                  <a:gd name="T10" fmla="*/ 174 w 177"/>
                  <a:gd name="T11" fmla="*/ 173 h 340"/>
                  <a:gd name="T12" fmla="*/ 177 w 177"/>
                  <a:gd name="T13" fmla="*/ 141 h 340"/>
                  <a:gd name="T14" fmla="*/ 157 w 177"/>
                  <a:gd name="T15" fmla="*/ 133 h 340"/>
                  <a:gd name="T16" fmla="*/ 157 w 177"/>
                  <a:gd name="T17" fmla="*/ 132 h 340"/>
                  <a:gd name="T18" fmla="*/ 47 w 177"/>
                  <a:gd name="T19" fmla="*/ 97 h 340"/>
                  <a:gd name="T20" fmla="*/ 64 w 177"/>
                  <a:gd name="T21" fmla="*/ 101 h 340"/>
                  <a:gd name="T22" fmla="*/ 157 w 177"/>
                  <a:gd name="T23" fmla="*/ 126 h 340"/>
                  <a:gd name="T24" fmla="*/ 159 w 177"/>
                  <a:gd name="T25" fmla="*/ 103 h 340"/>
                  <a:gd name="T26" fmla="*/ 162 w 177"/>
                  <a:gd name="T27" fmla="*/ 127 h 340"/>
                  <a:gd name="T28" fmla="*/ 127 w 177"/>
                  <a:gd name="T29" fmla="*/ 6 h 340"/>
                  <a:gd name="T30" fmla="*/ 123 w 177"/>
                  <a:gd name="T31" fmla="*/ 8 h 340"/>
                  <a:gd name="T32" fmla="*/ 125 w 177"/>
                  <a:gd name="T33" fmla="*/ 98 h 340"/>
                  <a:gd name="T34" fmla="*/ 114 w 177"/>
                  <a:gd name="T35" fmla="*/ 24 h 340"/>
                  <a:gd name="T36" fmla="*/ 116 w 177"/>
                  <a:gd name="T37" fmla="*/ 18 h 340"/>
                  <a:gd name="T38" fmla="*/ 112 w 177"/>
                  <a:gd name="T39" fmla="*/ 11 h 340"/>
                  <a:gd name="T40" fmla="*/ 104 w 177"/>
                  <a:gd name="T41" fmla="*/ 11 h 340"/>
                  <a:gd name="T42" fmla="*/ 100 w 177"/>
                  <a:gd name="T43" fmla="*/ 18 h 340"/>
                  <a:gd name="T44" fmla="*/ 102 w 177"/>
                  <a:gd name="T45" fmla="*/ 23 h 340"/>
                  <a:gd name="T46" fmla="*/ 103 w 177"/>
                  <a:gd name="T47" fmla="*/ 74 h 340"/>
                  <a:gd name="T48" fmla="*/ 106 w 177"/>
                  <a:gd name="T49" fmla="*/ 102 h 340"/>
                  <a:gd name="T50" fmla="*/ 76 w 177"/>
                  <a:gd name="T51" fmla="*/ 7 h 340"/>
                  <a:gd name="T52" fmla="*/ 59 w 177"/>
                  <a:gd name="T53" fmla="*/ 6 h 340"/>
                  <a:gd name="T54" fmla="*/ 16 w 177"/>
                  <a:gd name="T55" fmla="*/ 128 h 340"/>
                  <a:gd name="T56" fmla="*/ 26 w 177"/>
                  <a:gd name="T57" fmla="*/ 134 h 340"/>
                  <a:gd name="T58" fmla="*/ 31 w 177"/>
                  <a:gd name="T59" fmla="*/ 191 h 340"/>
                  <a:gd name="T60" fmla="*/ 31 w 177"/>
                  <a:gd name="T61" fmla="*/ 192 h 340"/>
                  <a:gd name="T62" fmla="*/ 45 w 177"/>
                  <a:gd name="T63" fmla="*/ 228 h 340"/>
                  <a:gd name="T64" fmla="*/ 59 w 177"/>
                  <a:gd name="T65" fmla="*/ 340 h 340"/>
                  <a:gd name="T66" fmla="*/ 92 w 177"/>
                  <a:gd name="T67" fmla="*/ 339 h 340"/>
                  <a:gd name="T68" fmla="*/ 88 w 177"/>
                  <a:gd name="T69" fmla="*/ 234 h 340"/>
                  <a:gd name="T70" fmla="*/ 91 w 177"/>
                  <a:gd name="T71" fmla="*/ 234 h 340"/>
                  <a:gd name="T72" fmla="*/ 94 w 177"/>
                  <a:gd name="T73" fmla="*/ 234 h 340"/>
                  <a:gd name="T74" fmla="*/ 108 w 177"/>
                  <a:gd name="T75" fmla="*/ 340 h 340"/>
                  <a:gd name="T76" fmla="*/ 135 w 177"/>
                  <a:gd name="T77" fmla="*/ 340 h 340"/>
                  <a:gd name="T78" fmla="*/ 27 w 177"/>
                  <a:gd name="T79" fmla="*/ 142 h 340"/>
                  <a:gd name="T80" fmla="*/ 26 w 177"/>
                  <a:gd name="T81" fmla="*/ 135 h 340"/>
                  <a:gd name="T82" fmla="*/ 60 w 177"/>
                  <a:gd name="T83" fmla="*/ 144 h 340"/>
                  <a:gd name="T84" fmla="*/ 27 w 177"/>
                  <a:gd name="T85" fmla="*/ 14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340">
                    <a:moveTo>
                      <a:pt x="135" y="340"/>
                    </a:moveTo>
                    <a:cubicBezTo>
                      <a:pt x="145" y="206"/>
                      <a:pt x="145" y="206"/>
                      <a:pt x="145" y="206"/>
                    </a:cubicBezTo>
                    <a:cubicBezTo>
                      <a:pt x="148" y="202"/>
                      <a:pt x="151" y="197"/>
                      <a:pt x="152" y="192"/>
                    </a:cubicBezTo>
                    <a:cubicBezTo>
                      <a:pt x="152" y="191"/>
                      <a:pt x="152" y="191"/>
                      <a:pt x="152" y="191"/>
                    </a:cubicBezTo>
                    <a:cubicBezTo>
                      <a:pt x="152" y="191"/>
                      <a:pt x="153" y="182"/>
                      <a:pt x="154" y="167"/>
                    </a:cubicBezTo>
                    <a:cubicBezTo>
                      <a:pt x="162" y="169"/>
                      <a:pt x="169" y="171"/>
                      <a:pt x="174" y="173"/>
                    </a:cubicBezTo>
                    <a:cubicBezTo>
                      <a:pt x="175" y="162"/>
                      <a:pt x="176" y="148"/>
                      <a:pt x="177" y="141"/>
                    </a:cubicBezTo>
                    <a:cubicBezTo>
                      <a:pt x="172" y="139"/>
                      <a:pt x="165" y="136"/>
                      <a:pt x="157" y="133"/>
                    </a:cubicBezTo>
                    <a:cubicBezTo>
                      <a:pt x="157" y="132"/>
                      <a:pt x="157" y="132"/>
                      <a:pt x="157" y="132"/>
                    </a:cubicBezTo>
                    <a:cubicBezTo>
                      <a:pt x="47" y="97"/>
                      <a:pt x="47" y="97"/>
                      <a:pt x="47" y="97"/>
                    </a:cubicBezTo>
                    <a:cubicBezTo>
                      <a:pt x="64" y="101"/>
                      <a:pt x="64" y="101"/>
                      <a:pt x="64" y="101"/>
                    </a:cubicBezTo>
                    <a:cubicBezTo>
                      <a:pt x="157" y="126"/>
                      <a:pt x="157" y="126"/>
                      <a:pt x="157" y="126"/>
                    </a:cubicBezTo>
                    <a:cubicBezTo>
                      <a:pt x="159" y="103"/>
                      <a:pt x="159" y="103"/>
                      <a:pt x="159" y="103"/>
                    </a:cubicBezTo>
                    <a:cubicBezTo>
                      <a:pt x="160" y="112"/>
                      <a:pt x="162" y="127"/>
                      <a:pt x="162" y="127"/>
                    </a:cubicBezTo>
                    <a:cubicBezTo>
                      <a:pt x="163" y="125"/>
                      <a:pt x="162" y="0"/>
                      <a:pt x="127" y="6"/>
                    </a:cubicBezTo>
                    <a:cubicBezTo>
                      <a:pt x="128" y="6"/>
                      <a:pt x="126" y="7"/>
                      <a:pt x="123" y="8"/>
                    </a:cubicBezTo>
                    <a:cubicBezTo>
                      <a:pt x="125" y="98"/>
                      <a:pt x="125" y="98"/>
                      <a:pt x="125" y="98"/>
                    </a:cubicBezTo>
                    <a:cubicBezTo>
                      <a:pt x="114" y="24"/>
                      <a:pt x="114" y="24"/>
                      <a:pt x="114" y="24"/>
                    </a:cubicBezTo>
                    <a:cubicBezTo>
                      <a:pt x="116" y="18"/>
                      <a:pt x="116" y="18"/>
                      <a:pt x="116" y="18"/>
                    </a:cubicBezTo>
                    <a:cubicBezTo>
                      <a:pt x="112" y="11"/>
                      <a:pt x="112" y="11"/>
                      <a:pt x="112" y="11"/>
                    </a:cubicBezTo>
                    <a:cubicBezTo>
                      <a:pt x="104" y="11"/>
                      <a:pt x="104" y="11"/>
                      <a:pt x="104" y="11"/>
                    </a:cubicBezTo>
                    <a:cubicBezTo>
                      <a:pt x="100" y="18"/>
                      <a:pt x="100" y="18"/>
                      <a:pt x="100" y="18"/>
                    </a:cubicBezTo>
                    <a:cubicBezTo>
                      <a:pt x="102" y="23"/>
                      <a:pt x="102" y="23"/>
                      <a:pt x="102" y="23"/>
                    </a:cubicBezTo>
                    <a:cubicBezTo>
                      <a:pt x="103" y="74"/>
                      <a:pt x="103" y="74"/>
                      <a:pt x="103" y="74"/>
                    </a:cubicBezTo>
                    <a:cubicBezTo>
                      <a:pt x="106" y="102"/>
                      <a:pt x="106" y="102"/>
                      <a:pt x="106" y="102"/>
                    </a:cubicBezTo>
                    <a:cubicBezTo>
                      <a:pt x="76" y="7"/>
                      <a:pt x="76" y="7"/>
                      <a:pt x="76" y="7"/>
                    </a:cubicBezTo>
                    <a:cubicBezTo>
                      <a:pt x="76" y="7"/>
                      <a:pt x="60" y="6"/>
                      <a:pt x="59" y="6"/>
                    </a:cubicBezTo>
                    <a:cubicBezTo>
                      <a:pt x="0" y="20"/>
                      <a:pt x="10" y="115"/>
                      <a:pt x="16" y="128"/>
                    </a:cubicBezTo>
                    <a:cubicBezTo>
                      <a:pt x="16" y="130"/>
                      <a:pt x="19" y="132"/>
                      <a:pt x="26" y="134"/>
                    </a:cubicBezTo>
                    <a:cubicBezTo>
                      <a:pt x="28" y="167"/>
                      <a:pt x="31" y="191"/>
                      <a:pt x="31" y="191"/>
                    </a:cubicBezTo>
                    <a:cubicBezTo>
                      <a:pt x="31" y="192"/>
                      <a:pt x="31" y="192"/>
                      <a:pt x="31" y="192"/>
                    </a:cubicBezTo>
                    <a:cubicBezTo>
                      <a:pt x="32" y="196"/>
                      <a:pt x="34" y="225"/>
                      <a:pt x="45" y="228"/>
                    </a:cubicBezTo>
                    <a:cubicBezTo>
                      <a:pt x="59" y="340"/>
                      <a:pt x="59" y="340"/>
                      <a:pt x="59" y="340"/>
                    </a:cubicBezTo>
                    <a:cubicBezTo>
                      <a:pt x="92" y="339"/>
                      <a:pt x="92" y="339"/>
                      <a:pt x="92" y="339"/>
                    </a:cubicBezTo>
                    <a:cubicBezTo>
                      <a:pt x="88" y="234"/>
                      <a:pt x="88" y="234"/>
                      <a:pt x="88" y="234"/>
                    </a:cubicBezTo>
                    <a:cubicBezTo>
                      <a:pt x="89" y="234"/>
                      <a:pt x="90" y="234"/>
                      <a:pt x="91" y="234"/>
                    </a:cubicBezTo>
                    <a:cubicBezTo>
                      <a:pt x="92" y="234"/>
                      <a:pt x="93" y="234"/>
                      <a:pt x="94" y="234"/>
                    </a:cubicBezTo>
                    <a:cubicBezTo>
                      <a:pt x="108" y="340"/>
                      <a:pt x="108" y="340"/>
                      <a:pt x="108" y="340"/>
                    </a:cubicBezTo>
                    <a:lnTo>
                      <a:pt x="135" y="340"/>
                    </a:lnTo>
                    <a:close/>
                    <a:moveTo>
                      <a:pt x="27" y="142"/>
                    </a:moveTo>
                    <a:cubicBezTo>
                      <a:pt x="26" y="135"/>
                      <a:pt x="26" y="135"/>
                      <a:pt x="26" y="135"/>
                    </a:cubicBezTo>
                    <a:cubicBezTo>
                      <a:pt x="60" y="144"/>
                      <a:pt x="60" y="144"/>
                      <a:pt x="60" y="144"/>
                    </a:cubicBezTo>
                    <a:lnTo>
                      <a:pt x="2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3" name="Freeform 26"/>
              <p:cNvSpPr>
                <a:spLocks noEditPoints="1"/>
              </p:cNvSpPr>
              <p:nvPr/>
            </p:nvSpPr>
            <p:spPr bwMode="auto">
              <a:xfrm>
                <a:off x="3052763" y="4429125"/>
                <a:ext cx="179388" cy="241300"/>
              </a:xfrm>
              <a:custGeom>
                <a:avLst/>
                <a:gdLst>
                  <a:gd name="T0" fmla="*/ 18 w 103"/>
                  <a:gd name="T1" fmla="*/ 25 h 138"/>
                  <a:gd name="T2" fmla="*/ 12 w 103"/>
                  <a:gd name="T3" fmla="*/ 66 h 138"/>
                  <a:gd name="T4" fmla="*/ 9 w 103"/>
                  <a:gd name="T5" fmla="*/ 81 h 138"/>
                  <a:gd name="T6" fmla="*/ 13 w 103"/>
                  <a:gd name="T7" fmla="*/ 97 h 138"/>
                  <a:gd name="T8" fmla="*/ 15 w 103"/>
                  <a:gd name="T9" fmla="*/ 93 h 138"/>
                  <a:gd name="T10" fmla="*/ 57 w 103"/>
                  <a:gd name="T11" fmla="*/ 138 h 138"/>
                  <a:gd name="T12" fmla="*/ 98 w 103"/>
                  <a:gd name="T13" fmla="*/ 91 h 138"/>
                  <a:gd name="T14" fmla="*/ 100 w 103"/>
                  <a:gd name="T15" fmla="*/ 65 h 138"/>
                  <a:gd name="T16" fmla="*/ 99 w 103"/>
                  <a:gd name="T17" fmla="*/ 66 h 138"/>
                  <a:gd name="T18" fmla="*/ 99 w 103"/>
                  <a:gd name="T19" fmla="*/ 53 h 138"/>
                  <a:gd name="T20" fmla="*/ 64 w 103"/>
                  <a:gd name="T21" fmla="*/ 44 h 138"/>
                  <a:gd name="T22" fmla="*/ 69 w 103"/>
                  <a:gd name="T23" fmla="*/ 46 h 138"/>
                  <a:gd name="T24" fmla="*/ 103 w 103"/>
                  <a:gd name="T25" fmla="*/ 35 h 138"/>
                  <a:gd name="T26" fmla="*/ 18 w 103"/>
                  <a:gd name="T27" fmla="*/ 25 h 138"/>
                  <a:gd name="T28" fmla="*/ 13 w 103"/>
                  <a:gd name="T29" fmla="*/ 66 h 138"/>
                  <a:gd name="T30" fmla="*/ 13 w 103"/>
                  <a:gd name="T31" fmla="*/ 62 h 138"/>
                  <a:gd name="T32" fmla="*/ 13 w 103"/>
                  <a:gd name="T33" fmla="*/ 66 h 138"/>
                  <a:gd name="T34" fmla="*/ 13 w 103"/>
                  <a:gd name="T35" fmla="*/ 66 h 138"/>
                  <a:gd name="T36" fmla="*/ 13 w 103"/>
                  <a:gd name="T37" fmla="*/ 62 h 138"/>
                  <a:gd name="T38" fmla="*/ 14 w 103"/>
                  <a:gd name="T39" fmla="*/ 57 h 138"/>
                  <a:gd name="T40" fmla="*/ 14 w 103"/>
                  <a:gd name="T41" fmla="*/ 58 h 138"/>
                  <a:gd name="T42" fmla="*/ 13 w 103"/>
                  <a:gd name="T43" fmla="*/ 62 h 138"/>
                  <a:gd name="T44" fmla="*/ 18 w 103"/>
                  <a:gd name="T45" fmla="*/ 39 h 138"/>
                  <a:gd name="T46" fmla="*/ 21 w 103"/>
                  <a:gd name="T47" fmla="*/ 37 h 138"/>
                  <a:gd name="T48" fmla="*/ 18 w 103"/>
                  <a:gd name="T49" fmla="*/ 3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138">
                    <a:moveTo>
                      <a:pt x="18" y="25"/>
                    </a:moveTo>
                    <a:cubicBezTo>
                      <a:pt x="14" y="27"/>
                      <a:pt x="0" y="54"/>
                      <a:pt x="12" y="66"/>
                    </a:cubicBezTo>
                    <a:cubicBezTo>
                      <a:pt x="10" y="67"/>
                      <a:pt x="9" y="73"/>
                      <a:pt x="9" y="81"/>
                    </a:cubicBezTo>
                    <a:cubicBezTo>
                      <a:pt x="9" y="90"/>
                      <a:pt x="11" y="97"/>
                      <a:pt x="13" y="97"/>
                    </a:cubicBezTo>
                    <a:cubicBezTo>
                      <a:pt x="14" y="97"/>
                      <a:pt x="15" y="95"/>
                      <a:pt x="15" y="93"/>
                    </a:cubicBezTo>
                    <a:cubicBezTo>
                      <a:pt x="22" y="119"/>
                      <a:pt x="45" y="138"/>
                      <a:pt x="57" y="138"/>
                    </a:cubicBezTo>
                    <a:cubicBezTo>
                      <a:pt x="73" y="138"/>
                      <a:pt x="94" y="120"/>
                      <a:pt x="98" y="91"/>
                    </a:cubicBezTo>
                    <a:cubicBezTo>
                      <a:pt x="98" y="94"/>
                      <a:pt x="102" y="65"/>
                      <a:pt x="100" y="65"/>
                    </a:cubicBezTo>
                    <a:cubicBezTo>
                      <a:pt x="100" y="65"/>
                      <a:pt x="100" y="65"/>
                      <a:pt x="99" y="66"/>
                    </a:cubicBezTo>
                    <a:cubicBezTo>
                      <a:pt x="99" y="62"/>
                      <a:pt x="100" y="58"/>
                      <a:pt x="99" y="53"/>
                    </a:cubicBezTo>
                    <a:cubicBezTo>
                      <a:pt x="92" y="58"/>
                      <a:pt x="78" y="51"/>
                      <a:pt x="64" y="44"/>
                    </a:cubicBezTo>
                    <a:cubicBezTo>
                      <a:pt x="66" y="45"/>
                      <a:pt x="67" y="45"/>
                      <a:pt x="69" y="46"/>
                    </a:cubicBezTo>
                    <a:cubicBezTo>
                      <a:pt x="93" y="59"/>
                      <a:pt x="103" y="35"/>
                      <a:pt x="103" y="35"/>
                    </a:cubicBezTo>
                    <a:cubicBezTo>
                      <a:pt x="103" y="35"/>
                      <a:pt x="66" y="0"/>
                      <a:pt x="18" y="25"/>
                    </a:cubicBezTo>
                    <a:close/>
                    <a:moveTo>
                      <a:pt x="13" y="66"/>
                    </a:moveTo>
                    <a:cubicBezTo>
                      <a:pt x="13" y="65"/>
                      <a:pt x="13" y="64"/>
                      <a:pt x="13" y="62"/>
                    </a:cubicBezTo>
                    <a:cubicBezTo>
                      <a:pt x="13" y="63"/>
                      <a:pt x="13" y="65"/>
                      <a:pt x="13" y="66"/>
                    </a:cubicBezTo>
                    <a:cubicBezTo>
                      <a:pt x="13" y="66"/>
                      <a:pt x="13" y="66"/>
                      <a:pt x="13" y="66"/>
                    </a:cubicBezTo>
                    <a:close/>
                    <a:moveTo>
                      <a:pt x="13" y="62"/>
                    </a:moveTo>
                    <a:cubicBezTo>
                      <a:pt x="14" y="60"/>
                      <a:pt x="14" y="59"/>
                      <a:pt x="14" y="57"/>
                    </a:cubicBezTo>
                    <a:cubicBezTo>
                      <a:pt x="14" y="58"/>
                      <a:pt x="14" y="58"/>
                      <a:pt x="14" y="58"/>
                    </a:cubicBezTo>
                    <a:cubicBezTo>
                      <a:pt x="14" y="59"/>
                      <a:pt x="14" y="61"/>
                      <a:pt x="13" y="62"/>
                    </a:cubicBezTo>
                    <a:close/>
                    <a:moveTo>
                      <a:pt x="18" y="39"/>
                    </a:moveTo>
                    <a:cubicBezTo>
                      <a:pt x="19" y="38"/>
                      <a:pt x="20" y="37"/>
                      <a:pt x="21" y="37"/>
                    </a:cubicBezTo>
                    <a:cubicBezTo>
                      <a:pt x="20" y="37"/>
                      <a:pt x="19" y="3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4" name="Freeform 27"/>
              <p:cNvSpPr/>
              <p:nvPr/>
            </p:nvSpPr>
            <p:spPr bwMode="auto">
              <a:xfrm>
                <a:off x="3179763" y="5259387"/>
                <a:ext cx="90488" cy="33338"/>
              </a:xfrm>
              <a:custGeom>
                <a:avLst/>
                <a:gdLst>
                  <a:gd name="T0" fmla="*/ 1 w 52"/>
                  <a:gd name="T1" fmla="*/ 10 h 19"/>
                  <a:gd name="T2" fmla="*/ 7 w 52"/>
                  <a:gd name="T3" fmla="*/ 10 h 19"/>
                  <a:gd name="T4" fmla="*/ 10 w 52"/>
                  <a:gd name="T5" fmla="*/ 10 h 19"/>
                  <a:gd name="T6" fmla="*/ 33 w 52"/>
                  <a:gd name="T7" fmla="*/ 18 h 19"/>
                  <a:gd name="T8" fmla="*/ 25 w 52"/>
                  <a:gd name="T9" fmla="*/ 0 h 19"/>
                  <a:gd name="T10" fmla="*/ 0 w 52"/>
                  <a:gd name="T11" fmla="*/ 0 h 19"/>
                  <a:gd name="T12" fmla="*/ 1 w 52"/>
                  <a:gd name="T13" fmla="*/ 1 h 19"/>
                  <a:gd name="T14" fmla="*/ 1 w 52"/>
                  <a:gd name="T15" fmla="*/ 1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9">
                    <a:moveTo>
                      <a:pt x="1" y="10"/>
                    </a:moveTo>
                    <a:cubicBezTo>
                      <a:pt x="2" y="10"/>
                      <a:pt x="6" y="10"/>
                      <a:pt x="7" y="10"/>
                    </a:cubicBezTo>
                    <a:cubicBezTo>
                      <a:pt x="8" y="10"/>
                      <a:pt x="7" y="8"/>
                      <a:pt x="10" y="10"/>
                    </a:cubicBezTo>
                    <a:cubicBezTo>
                      <a:pt x="16" y="15"/>
                      <a:pt x="23" y="19"/>
                      <a:pt x="33" y="18"/>
                    </a:cubicBezTo>
                    <a:cubicBezTo>
                      <a:pt x="52" y="17"/>
                      <a:pt x="25" y="0"/>
                      <a:pt x="25" y="0"/>
                    </a:cubicBezTo>
                    <a:cubicBezTo>
                      <a:pt x="0" y="0"/>
                      <a:pt x="0" y="0"/>
                      <a:pt x="0" y="0"/>
                    </a:cubicBezTo>
                    <a:cubicBezTo>
                      <a:pt x="1" y="1"/>
                      <a:pt x="1" y="1"/>
                      <a:pt x="1" y="1"/>
                    </a:cubicBezTo>
                    <a:cubicBezTo>
                      <a:pt x="1" y="1"/>
                      <a:pt x="0" y="3"/>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5" name="Freeform 28"/>
              <p:cNvSpPr/>
              <p:nvPr/>
            </p:nvSpPr>
            <p:spPr bwMode="auto">
              <a:xfrm>
                <a:off x="3103563" y="5260975"/>
                <a:ext cx="88900" cy="33338"/>
              </a:xfrm>
              <a:custGeom>
                <a:avLst/>
                <a:gdLst>
                  <a:gd name="T0" fmla="*/ 1 w 51"/>
                  <a:gd name="T1" fmla="*/ 10 h 19"/>
                  <a:gd name="T2" fmla="*/ 7 w 51"/>
                  <a:gd name="T3" fmla="*/ 11 h 19"/>
                  <a:gd name="T4" fmla="*/ 10 w 51"/>
                  <a:gd name="T5" fmla="*/ 10 h 19"/>
                  <a:gd name="T6" fmla="*/ 33 w 51"/>
                  <a:gd name="T7" fmla="*/ 18 h 19"/>
                  <a:gd name="T8" fmla="*/ 25 w 51"/>
                  <a:gd name="T9" fmla="*/ 0 h 19"/>
                  <a:gd name="T10" fmla="*/ 0 w 51"/>
                  <a:gd name="T11" fmla="*/ 0 h 19"/>
                  <a:gd name="T12" fmla="*/ 0 w 51"/>
                  <a:gd name="T13" fmla="*/ 1 h 19"/>
                  <a:gd name="T14" fmla="*/ 1 w 51"/>
                  <a:gd name="T15" fmla="*/ 1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9">
                    <a:moveTo>
                      <a:pt x="1" y="10"/>
                    </a:moveTo>
                    <a:cubicBezTo>
                      <a:pt x="2" y="11"/>
                      <a:pt x="5" y="11"/>
                      <a:pt x="7" y="11"/>
                    </a:cubicBezTo>
                    <a:cubicBezTo>
                      <a:pt x="8" y="11"/>
                      <a:pt x="7" y="8"/>
                      <a:pt x="10" y="10"/>
                    </a:cubicBezTo>
                    <a:cubicBezTo>
                      <a:pt x="16" y="15"/>
                      <a:pt x="23" y="19"/>
                      <a:pt x="33" y="18"/>
                    </a:cubicBezTo>
                    <a:cubicBezTo>
                      <a:pt x="51" y="17"/>
                      <a:pt x="25" y="0"/>
                      <a:pt x="25" y="0"/>
                    </a:cubicBezTo>
                    <a:cubicBezTo>
                      <a:pt x="0" y="0"/>
                      <a:pt x="0" y="0"/>
                      <a:pt x="0" y="0"/>
                    </a:cubicBezTo>
                    <a:cubicBezTo>
                      <a:pt x="0" y="1"/>
                      <a:pt x="0" y="1"/>
                      <a:pt x="0" y="1"/>
                    </a:cubicBezTo>
                    <a:cubicBezTo>
                      <a:pt x="0" y="1"/>
                      <a:pt x="0" y="3"/>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6" name="Freeform 29"/>
              <p:cNvSpPr/>
              <p:nvPr/>
            </p:nvSpPr>
            <p:spPr bwMode="auto">
              <a:xfrm>
                <a:off x="3678238" y="5024437"/>
                <a:ext cx="52388" cy="49213"/>
              </a:xfrm>
              <a:custGeom>
                <a:avLst/>
                <a:gdLst>
                  <a:gd name="T0" fmla="*/ 1 w 30"/>
                  <a:gd name="T1" fmla="*/ 21 h 29"/>
                  <a:gd name="T2" fmla="*/ 7 w 30"/>
                  <a:gd name="T3" fmla="*/ 16 h 29"/>
                  <a:gd name="T4" fmla="*/ 9 w 30"/>
                  <a:gd name="T5" fmla="*/ 17 h 29"/>
                  <a:gd name="T6" fmla="*/ 17 w 30"/>
                  <a:gd name="T7" fmla="*/ 26 h 29"/>
                  <a:gd name="T8" fmla="*/ 30 w 30"/>
                  <a:gd name="T9" fmla="*/ 0 h 29"/>
                  <a:gd name="T10" fmla="*/ 5 w 30"/>
                  <a:gd name="T11" fmla="*/ 1 h 29"/>
                  <a:gd name="T12" fmla="*/ 1 w 30"/>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30" h="29">
                    <a:moveTo>
                      <a:pt x="1" y="21"/>
                    </a:moveTo>
                    <a:cubicBezTo>
                      <a:pt x="0" y="29"/>
                      <a:pt x="6" y="19"/>
                      <a:pt x="7" y="16"/>
                    </a:cubicBezTo>
                    <a:cubicBezTo>
                      <a:pt x="7" y="12"/>
                      <a:pt x="10" y="12"/>
                      <a:pt x="9" y="17"/>
                    </a:cubicBezTo>
                    <a:cubicBezTo>
                      <a:pt x="9" y="23"/>
                      <a:pt x="11" y="26"/>
                      <a:pt x="17" y="26"/>
                    </a:cubicBezTo>
                    <a:cubicBezTo>
                      <a:pt x="27" y="25"/>
                      <a:pt x="30" y="0"/>
                      <a:pt x="30" y="0"/>
                    </a:cubicBezTo>
                    <a:cubicBezTo>
                      <a:pt x="5" y="1"/>
                      <a:pt x="5" y="1"/>
                      <a:pt x="5" y="1"/>
                    </a:cubicBezTo>
                    <a:cubicBezTo>
                      <a:pt x="1" y="2"/>
                      <a:pt x="2"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7" name="Freeform 30"/>
              <p:cNvSpPr/>
              <p:nvPr/>
            </p:nvSpPr>
            <p:spPr bwMode="auto">
              <a:xfrm>
                <a:off x="3684588" y="501491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8" name="Freeform 31"/>
              <p:cNvSpPr/>
              <p:nvPr/>
            </p:nvSpPr>
            <p:spPr bwMode="auto">
              <a:xfrm>
                <a:off x="3365501" y="4673600"/>
                <a:ext cx="363538" cy="588963"/>
              </a:xfrm>
              <a:custGeom>
                <a:avLst/>
                <a:gdLst>
                  <a:gd name="T0" fmla="*/ 183 w 208"/>
                  <a:gd name="T1" fmla="*/ 20 h 338"/>
                  <a:gd name="T2" fmla="*/ 140 w 208"/>
                  <a:gd name="T3" fmla="*/ 3 h 338"/>
                  <a:gd name="T4" fmla="*/ 122 w 208"/>
                  <a:gd name="T5" fmla="*/ 4 h 338"/>
                  <a:gd name="T6" fmla="*/ 92 w 208"/>
                  <a:gd name="T7" fmla="*/ 100 h 338"/>
                  <a:gd name="T8" fmla="*/ 95 w 208"/>
                  <a:gd name="T9" fmla="*/ 71 h 338"/>
                  <a:gd name="T10" fmla="*/ 97 w 208"/>
                  <a:gd name="T11" fmla="*/ 20 h 338"/>
                  <a:gd name="T12" fmla="*/ 98 w 208"/>
                  <a:gd name="T13" fmla="*/ 15 h 338"/>
                  <a:gd name="T14" fmla="*/ 95 w 208"/>
                  <a:gd name="T15" fmla="*/ 9 h 338"/>
                  <a:gd name="T16" fmla="*/ 86 w 208"/>
                  <a:gd name="T17" fmla="*/ 9 h 338"/>
                  <a:gd name="T18" fmla="*/ 83 w 208"/>
                  <a:gd name="T19" fmla="*/ 15 h 338"/>
                  <a:gd name="T20" fmla="*/ 84 w 208"/>
                  <a:gd name="T21" fmla="*/ 21 h 338"/>
                  <a:gd name="T22" fmla="*/ 74 w 208"/>
                  <a:gd name="T23" fmla="*/ 96 h 338"/>
                  <a:gd name="T24" fmla="*/ 75 w 208"/>
                  <a:gd name="T25" fmla="*/ 6 h 338"/>
                  <a:gd name="T26" fmla="*/ 71 w 208"/>
                  <a:gd name="T27" fmla="*/ 3 h 338"/>
                  <a:gd name="T28" fmla="*/ 29 w 208"/>
                  <a:gd name="T29" fmla="*/ 96 h 338"/>
                  <a:gd name="T30" fmla="*/ 28 w 208"/>
                  <a:gd name="T31" fmla="*/ 115 h 338"/>
                  <a:gd name="T32" fmla="*/ 0 w 208"/>
                  <a:gd name="T33" fmla="*/ 127 h 338"/>
                  <a:gd name="T34" fmla="*/ 11 w 208"/>
                  <a:gd name="T35" fmla="*/ 154 h 338"/>
                  <a:gd name="T36" fmla="*/ 34 w 208"/>
                  <a:gd name="T37" fmla="*/ 140 h 338"/>
                  <a:gd name="T38" fmla="*/ 34 w 208"/>
                  <a:gd name="T39" fmla="*/ 138 h 338"/>
                  <a:gd name="T40" fmla="*/ 34 w 208"/>
                  <a:gd name="T41" fmla="*/ 138 h 338"/>
                  <a:gd name="T42" fmla="*/ 40 w 208"/>
                  <a:gd name="T43" fmla="*/ 100 h 338"/>
                  <a:gd name="T44" fmla="*/ 43 w 208"/>
                  <a:gd name="T45" fmla="*/ 147 h 338"/>
                  <a:gd name="T46" fmla="*/ 47 w 208"/>
                  <a:gd name="T47" fmla="*/ 188 h 338"/>
                  <a:gd name="T48" fmla="*/ 47 w 208"/>
                  <a:gd name="T49" fmla="*/ 189 h 338"/>
                  <a:gd name="T50" fmla="*/ 54 w 208"/>
                  <a:gd name="T51" fmla="*/ 204 h 338"/>
                  <a:gd name="T52" fmla="*/ 64 w 208"/>
                  <a:gd name="T53" fmla="*/ 338 h 338"/>
                  <a:gd name="T54" fmla="*/ 91 w 208"/>
                  <a:gd name="T55" fmla="*/ 338 h 338"/>
                  <a:gd name="T56" fmla="*/ 98 w 208"/>
                  <a:gd name="T57" fmla="*/ 230 h 338"/>
                  <a:gd name="T58" fmla="*/ 108 w 208"/>
                  <a:gd name="T59" fmla="*/ 231 h 338"/>
                  <a:gd name="T60" fmla="*/ 106 w 208"/>
                  <a:gd name="T61" fmla="*/ 231 h 338"/>
                  <a:gd name="T62" fmla="*/ 109 w 208"/>
                  <a:gd name="T63" fmla="*/ 338 h 338"/>
                  <a:gd name="T64" fmla="*/ 139 w 208"/>
                  <a:gd name="T65" fmla="*/ 338 h 338"/>
                  <a:gd name="T66" fmla="*/ 151 w 208"/>
                  <a:gd name="T67" fmla="*/ 213 h 338"/>
                  <a:gd name="T68" fmla="*/ 160 w 208"/>
                  <a:gd name="T69" fmla="*/ 187 h 338"/>
                  <a:gd name="T70" fmla="*/ 166 w 208"/>
                  <a:gd name="T71" fmla="*/ 78 h 338"/>
                  <a:gd name="T72" fmla="*/ 168 w 208"/>
                  <a:gd name="T73" fmla="*/ 73 h 338"/>
                  <a:gd name="T74" fmla="*/ 183 w 208"/>
                  <a:gd name="T75" fmla="*/ 196 h 338"/>
                  <a:gd name="T76" fmla="*/ 204 w 208"/>
                  <a:gd name="T77" fmla="*/ 198 h 338"/>
                  <a:gd name="T78" fmla="*/ 204 w 208"/>
                  <a:gd name="T79" fmla="*/ 187 h 338"/>
                  <a:gd name="T80" fmla="*/ 183 w 208"/>
                  <a:gd name="T81"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338">
                    <a:moveTo>
                      <a:pt x="183" y="20"/>
                    </a:moveTo>
                    <a:cubicBezTo>
                      <a:pt x="176" y="14"/>
                      <a:pt x="158" y="7"/>
                      <a:pt x="140" y="3"/>
                    </a:cubicBezTo>
                    <a:cubicBezTo>
                      <a:pt x="139" y="3"/>
                      <a:pt x="123" y="4"/>
                      <a:pt x="122" y="4"/>
                    </a:cubicBezTo>
                    <a:cubicBezTo>
                      <a:pt x="92" y="100"/>
                      <a:pt x="92" y="100"/>
                      <a:pt x="92" y="100"/>
                    </a:cubicBezTo>
                    <a:cubicBezTo>
                      <a:pt x="95" y="71"/>
                      <a:pt x="95" y="71"/>
                      <a:pt x="95" y="71"/>
                    </a:cubicBezTo>
                    <a:cubicBezTo>
                      <a:pt x="97" y="20"/>
                      <a:pt x="97" y="20"/>
                      <a:pt x="97" y="20"/>
                    </a:cubicBezTo>
                    <a:cubicBezTo>
                      <a:pt x="98" y="15"/>
                      <a:pt x="98" y="15"/>
                      <a:pt x="98" y="15"/>
                    </a:cubicBezTo>
                    <a:cubicBezTo>
                      <a:pt x="95" y="9"/>
                      <a:pt x="95" y="9"/>
                      <a:pt x="95" y="9"/>
                    </a:cubicBezTo>
                    <a:cubicBezTo>
                      <a:pt x="86" y="9"/>
                      <a:pt x="86" y="9"/>
                      <a:pt x="86" y="9"/>
                    </a:cubicBezTo>
                    <a:cubicBezTo>
                      <a:pt x="83" y="15"/>
                      <a:pt x="83" y="15"/>
                      <a:pt x="83" y="15"/>
                    </a:cubicBezTo>
                    <a:cubicBezTo>
                      <a:pt x="84" y="21"/>
                      <a:pt x="84" y="21"/>
                      <a:pt x="84" y="21"/>
                    </a:cubicBezTo>
                    <a:cubicBezTo>
                      <a:pt x="74" y="96"/>
                      <a:pt x="74" y="96"/>
                      <a:pt x="74" y="96"/>
                    </a:cubicBezTo>
                    <a:cubicBezTo>
                      <a:pt x="75" y="6"/>
                      <a:pt x="75" y="6"/>
                      <a:pt x="75" y="6"/>
                    </a:cubicBezTo>
                    <a:cubicBezTo>
                      <a:pt x="73" y="5"/>
                      <a:pt x="71" y="4"/>
                      <a:pt x="71" y="3"/>
                    </a:cubicBezTo>
                    <a:cubicBezTo>
                      <a:pt x="50" y="0"/>
                      <a:pt x="34" y="55"/>
                      <a:pt x="29" y="96"/>
                    </a:cubicBezTo>
                    <a:cubicBezTo>
                      <a:pt x="29" y="103"/>
                      <a:pt x="28" y="109"/>
                      <a:pt x="28" y="115"/>
                    </a:cubicBezTo>
                    <a:cubicBezTo>
                      <a:pt x="0" y="127"/>
                      <a:pt x="0" y="127"/>
                      <a:pt x="0" y="127"/>
                    </a:cubicBezTo>
                    <a:cubicBezTo>
                      <a:pt x="11" y="154"/>
                      <a:pt x="11" y="154"/>
                      <a:pt x="11" y="154"/>
                    </a:cubicBezTo>
                    <a:cubicBezTo>
                      <a:pt x="34" y="140"/>
                      <a:pt x="34" y="140"/>
                      <a:pt x="34" y="140"/>
                    </a:cubicBezTo>
                    <a:cubicBezTo>
                      <a:pt x="34" y="138"/>
                      <a:pt x="34" y="138"/>
                      <a:pt x="34" y="138"/>
                    </a:cubicBezTo>
                    <a:cubicBezTo>
                      <a:pt x="34" y="138"/>
                      <a:pt x="34" y="138"/>
                      <a:pt x="34" y="138"/>
                    </a:cubicBezTo>
                    <a:cubicBezTo>
                      <a:pt x="35" y="138"/>
                      <a:pt x="39" y="112"/>
                      <a:pt x="40" y="100"/>
                    </a:cubicBezTo>
                    <a:cubicBezTo>
                      <a:pt x="43" y="147"/>
                      <a:pt x="43" y="147"/>
                      <a:pt x="43" y="147"/>
                    </a:cubicBezTo>
                    <a:cubicBezTo>
                      <a:pt x="45" y="171"/>
                      <a:pt x="46" y="188"/>
                      <a:pt x="47" y="188"/>
                    </a:cubicBezTo>
                    <a:cubicBezTo>
                      <a:pt x="47" y="189"/>
                      <a:pt x="47" y="189"/>
                      <a:pt x="47" y="189"/>
                    </a:cubicBezTo>
                    <a:cubicBezTo>
                      <a:pt x="48" y="194"/>
                      <a:pt x="51" y="199"/>
                      <a:pt x="54" y="204"/>
                    </a:cubicBezTo>
                    <a:cubicBezTo>
                      <a:pt x="64" y="338"/>
                      <a:pt x="64" y="338"/>
                      <a:pt x="64" y="338"/>
                    </a:cubicBezTo>
                    <a:cubicBezTo>
                      <a:pt x="91" y="338"/>
                      <a:pt x="91" y="338"/>
                      <a:pt x="91" y="338"/>
                    </a:cubicBezTo>
                    <a:cubicBezTo>
                      <a:pt x="98" y="230"/>
                      <a:pt x="98" y="230"/>
                      <a:pt x="98" y="230"/>
                    </a:cubicBezTo>
                    <a:cubicBezTo>
                      <a:pt x="100" y="230"/>
                      <a:pt x="104" y="231"/>
                      <a:pt x="108" y="231"/>
                    </a:cubicBezTo>
                    <a:cubicBezTo>
                      <a:pt x="109" y="232"/>
                      <a:pt x="106" y="231"/>
                      <a:pt x="106" y="231"/>
                    </a:cubicBezTo>
                    <a:cubicBezTo>
                      <a:pt x="109" y="338"/>
                      <a:pt x="109" y="338"/>
                      <a:pt x="109" y="338"/>
                    </a:cubicBezTo>
                    <a:cubicBezTo>
                      <a:pt x="139" y="338"/>
                      <a:pt x="139" y="338"/>
                      <a:pt x="139" y="338"/>
                    </a:cubicBezTo>
                    <a:cubicBezTo>
                      <a:pt x="151" y="213"/>
                      <a:pt x="151" y="213"/>
                      <a:pt x="151" y="213"/>
                    </a:cubicBezTo>
                    <a:cubicBezTo>
                      <a:pt x="160" y="212"/>
                      <a:pt x="160" y="187"/>
                      <a:pt x="160" y="187"/>
                    </a:cubicBezTo>
                    <a:cubicBezTo>
                      <a:pt x="160" y="187"/>
                      <a:pt x="163" y="114"/>
                      <a:pt x="166" y="78"/>
                    </a:cubicBezTo>
                    <a:cubicBezTo>
                      <a:pt x="166" y="78"/>
                      <a:pt x="166" y="65"/>
                      <a:pt x="168" y="73"/>
                    </a:cubicBezTo>
                    <a:cubicBezTo>
                      <a:pt x="169" y="76"/>
                      <a:pt x="183" y="187"/>
                      <a:pt x="183" y="196"/>
                    </a:cubicBezTo>
                    <a:cubicBezTo>
                      <a:pt x="185" y="196"/>
                      <a:pt x="199" y="199"/>
                      <a:pt x="204" y="198"/>
                    </a:cubicBezTo>
                    <a:cubicBezTo>
                      <a:pt x="208" y="198"/>
                      <a:pt x="203" y="196"/>
                      <a:pt x="204" y="187"/>
                    </a:cubicBezTo>
                    <a:cubicBezTo>
                      <a:pt x="206" y="163"/>
                      <a:pt x="201" y="36"/>
                      <a:pt x="18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59" name="Freeform 32"/>
              <p:cNvSpPr>
                <a:spLocks noEditPoints="1"/>
              </p:cNvSpPr>
              <p:nvPr/>
            </p:nvSpPr>
            <p:spPr bwMode="auto">
              <a:xfrm>
                <a:off x="3468688" y="4441825"/>
                <a:ext cx="177800" cy="238125"/>
              </a:xfrm>
              <a:custGeom>
                <a:avLst/>
                <a:gdLst>
                  <a:gd name="T0" fmla="*/ 85 w 102"/>
                  <a:gd name="T1" fmla="*/ 24 h 137"/>
                  <a:gd name="T2" fmla="*/ 0 w 102"/>
                  <a:gd name="T3" fmla="*/ 34 h 137"/>
                  <a:gd name="T4" fmla="*/ 34 w 102"/>
                  <a:gd name="T5" fmla="*/ 46 h 137"/>
                  <a:gd name="T6" fmla="*/ 39 w 102"/>
                  <a:gd name="T7" fmla="*/ 43 h 137"/>
                  <a:gd name="T8" fmla="*/ 4 w 102"/>
                  <a:gd name="T9" fmla="*/ 52 h 137"/>
                  <a:gd name="T10" fmla="*/ 3 w 102"/>
                  <a:gd name="T11" fmla="*/ 65 h 137"/>
                  <a:gd name="T12" fmla="*/ 2 w 102"/>
                  <a:gd name="T13" fmla="*/ 64 h 137"/>
                  <a:gd name="T14" fmla="*/ 5 w 102"/>
                  <a:gd name="T15" fmla="*/ 90 h 137"/>
                  <a:gd name="T16" fmla="*/ 45 w 102"/>
                  <a:gd name="T17" fmla="*/ 137 h 137"/>
                  <a:gd name="T18" fmla="*/ 87 w 102"/>
                  <a:gd name="T19" fmla="*/ 92 h 137"/>
                  <a:gd name="T20" fmla="*/ 90 w 102"/>
                  <a:gd name="T21" fmla="*/ 96 h 137"/>
                  <a:gd name="T22" fmla="*/ 94 w 102"/>
                  <a:gd name="T23" fmla="*/ 81 h 137"/>
                  <a:gd name="T24" fmla="*/ 90 w 102"/>
                  <a:gd name="T25" fmla="*/ 65 h 137"/>
                  <a:gd name="T26" fmla="*/ 85 w 102"/>
                  <a:gd name="T27" fmla="*/ 24 h 137"/>
                  <a:gd name="T28" fmla="*/ 82 w 102"/>
                  <a:gd name="T29" fmla="*/ 36 h 137"/>
                  <a:gd name="T30" fmla="*/ 85 w 102"/>
                  <a:gd name="T31" fmla="*/ 38 h 137"/>
                  <a:gd name="T32" fmla="*/ 82 w 102"/>
                  <a:gd name="T33" fmla="*/ 36 h 137"/>
                  <a:gd name="T34" fmla="*/ 89 w 102"/>
                  <a:gd name="T35" fmla="*/ 65 h 137"/>
                  <a:gd name="T36" fmla="*/ 89 w 102"/>
                  <a:gd name="T37" fmla="*/ 58 h 137"/>
                  <a:gd name="T38" fmla="*/ 89 w 102"/>
                  <a:gd name="T39" fmla="*/ 57 h 137"/>
                  <a:gd name="T40" fmla="*/ 89 w 102"/>
                  <a:gd name="T41" fmla="*/ 65 h 137"/>
                  <a:gd name="T42" fmla="*/ 89 w 102"/>
                  <a:gd name="T43" fmla="*/ 6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37">
                    <a:moveTo>
                      <a:pt x="85" y="24"/>
                    </a:moveTo>
                    <a:cubicBezTo>
                      <a:pt x="37" y="0"/>
                      <a:pt x="0" y="34"/>
                      <a:pt x="0" y="34"/>
                    </a:cubicBezTo>
                    <a:cubicBezTo>
                      <a:pt x="0" y="34"/>
                      <a:pt x="9" y="58"/>
                      <a:pt x="34" y="46"/>
                    </a:cubicBezTo>
                    <a:cubicBezTo>
                      <a:pt x="35" y="45"/>
                      <a:pt x="37" y="44"/>
                      <a:pt x="39" y="43"/>
                    </a:cubicBezTo>
                    <a:cubicBezTo>
                      <a:pt x="24" y="50"/>
                      <a:pt x="11" y="58"/>
                      <a:pt x="4" y="52"/>
                    </a:cubicBezTo>
                    <a:cubicBezTo>
                      <a:pt x="3" y="57"/>
                      <a:pt x="3" y="61"/>
                      <a:pt x="3" y="65"/>
                    </a:cubicBezTo>
                    <a:cubicBezTo>
                      <a:pt x="3" y="65"/>
                      <a:pt x="3" y="64"/>
                      <a:pt x="2" y="64"/>
                    </a:cubicBezTo>
                    <a:cubicBezTo>
                      <a:pt x="0" y="64"/>
                      <a:pt x="4" y="93"/>
                      <a:pt x="5" y="90"/>
                    </a:cubicBezTo>
                    <a:cubicBezTo>
                      <a:pt x="8" y="119"/>
                      <a:pt x="30" y="137"/>
                      <a:pt x="45" y="137"/>
                    </a:cubicBezTo>
                    <a:cubicBezTo>
                      <a:pt x="58" y="137"/>
                      <a:pt x="81" y="118"/>
                      <a:pt x="87" y="92"/>
                    </a:cubicBezTo>
                    <a:cubicBezTo>
                      <a:pt x="88" y="95"/>
                      <a:pt x="89" y="96"/>
                      <a:pt x="90" y="96"/>
                    </a:cubicBezTo>
                    <a:cubicBezTo>
                      <a:pt x="92" y="96"/>
                      <a:pt x="94" y="89"/>
                      <a:pt x="94" y="81"/>
                    </a:cubicBezTo>
                    <a:cubicBezTo>
                      <a:pt x="94" y="73"/>
                      <a:pt x="92" y="66"/>
                      <a:pt x="90" y="65"/>
                    </a:cubicBezTo>
                    <a:cubicBezTo>
                      <a:pt x="102" y="53"/>
                      <a:pt x="89" y="26"/>
                      <a:pt x="85" y="24"/>
                    </a:cubicBezTo>
                    <a:close/>
                    <a:moveTo>
                      <a:pt x="82" y="36"/>
                    </a:moveTo>
                    <a:cubicBezTo>
                      <a:pt x="83" y="36"/>
                      <a:pt x="84" y="37"/>
                      <a:pt x="85" y="38"/>
                    </a:cubicBezTo>
                    <a:cubicBezTo>
                      <a:pt x="84" y="38"/>
                      <a:pt x="83" y="37"/>
                      <a:pt x="82" y="36"/>
                    </a:cubicBezTo>
                    <a:close/>
                    <a:moveTo>
                      <a:pt x="89" y="65"/>
                    </a:moveTo>
                    <a:cubicBezTo>
                      <a:pt x="89" y="63"/>
                      <a:pt x="89" y="60"/>
                      <a:pt x="89" y="58"/>
                    </a:cubicBezTo>
                    <a:cubicBezTo>
                      <a:pt x="89" y="57"/>
                      <a:pt x="89" y="57"/>
                      <a:pt x="89" y="57"/>
                    </a:cubicBezTo>
                    <a:cubicBezTo>
                      <a:pt x="89" y="60"/>
                      <a:pt x="89" y="64"/>
                      <a:pt x="89" y="65"/>
                    </a:cubicBezTo>
                    <a:cubicBezTo>
                      <a:pt x="89" y="65"/>
                      <a:pt x="89" y="65"/>
                      <a:pt x="89"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0" name="Freeform 33"/>
              <p:cNvSpPr/>
              <p:nvPr/>
            </p:nvSpPr>
            <p:spPr bwMode="auto">
              <a:xfrm>
                <a:off x="3430588" y="5268912"/>
                <a:ext cx="90488" cy="33338"/>
              </a:xfrm>
              <a:custGeom>
                <a:avLst/>
                <a:gdLst>
                  <a:gd name="T0" fmla="*/ 27 w 52"/>
                  <a:gd name="T1" fmla="*/ 0 h 19"/>
                  <a:gd name="T2" fmla="*/ 18 w 52"/>
                  <a:gd name="T3" fmla="*/ 18 h 19"/>
                  <a:gd name="T4" fmla="*/ 42 w 52"/>
                  <a:gd name="T5" fmla="*/ 10 h 19"/>
                  <a:gd name="T6" fmla="*/ 45 w 52"/>
                  <a:gd name="T7" fmla="*/ 11 h 19"/>
                  <a:gd name="T8" fmla="*/ 50 w 52"/>
                  <a:gd name="T9" fmla="*/ 10 h 19"/>
                  <a:gd name="T10" fmla="*/ 51 w 52"/>
                  <a:gd name="T11" fmla="*/ 1 h 19"/>
                  <a:gd name="T12" fmla="*/ 51 w 52"/>
                  <a:gd name="T13" fmla="*/ 0 h 19"/>
                  <a:gd name="T14" fmla="*/ 27 w 52"/>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9">
                    <a:moveTo>
                      <a:pt x="27" y="0"/>
                    </a:moveTo>
                    <a:cubicBezTo>
                      <a:pt x="27" y="0"/>
                      <a:pt x="0" y="17"/>
                      <a:pt x="18" y="18"/>
                    </a:cubicBezTo>
                    <a:cubicBezTo>
                      <a:pt x="29" y="19"/>
                      <a:pt x="35" y="15"/>
                      <a:pt x="42" y="10"/>
                    </a:cubicBezTo>
                    <a:cubicBezTo>
                      <a:pt x="45" y="8"/>
                      <a:pt x="44" y="11"/>
                      <a:pt x="45" y="11"/>
                    </a:cubicBezTo>
                    <a:cubicBezTo>
                      <a:pt x="46" y="11"/>
                      <a:pt x="49" y="11"/>
                      <a:pt x="50" y="10"/>
                    </a:cubicBezTo>
                    <a:cubicBezTo>
                      <a:pt x="52" y="3"/>
                      <a:pt x="51" y="1"/>
                      <a:pt x="51" y="1"/>
                    </a:cubicBezTo>
                    <a:cubicBezTo>
                      <a:pt x="51" y="0"/>
                      <a:pt x="51" y="0"/>
                      <a:pt x="51" y="0"/>
                    </a:cubicBezTo>
                    <a:lnTo>
                      <a:pt x="2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1" name="Freeform 34"/>
              <p:cNvSpPr/>
              <p:nvPr/>
            </p:nvSpPr>
            <p:spPr bwMode="auto">
              <a:xfrm>
                <a:off x="3517901" y="5273675"/>
                <a:ext cx="90488" cy="31750"/>
              </a:xfrm>
              <a:custGeom>
                <a:avLst/>
                <a:gdLst>
                  <a:gd name="T0" fmla="*/ 27 w 52"/>
                  <a:gd name="T1" fmla="*/ 0 h 19"/>
                  <a:gd name="T2" fmla="*/ 18 w 52"/>
                  <a:gd name="T3" fmla="*/ 18 h 19"/>
                  <a:gd name="T4" fmla="*/ 42 w 52"/>
                  <a:gd name="T5" fmla="*/ 10 h 19"/>
                  <a:gd name="T6" fmla="*/ 45 w 52"/>
                  <a:gd name="T7" fmla="*/ 10 h 19"/>
                  <a:gd name="T8" fmla="*/ 50 w 52"/>
                  <a:gd name="T9" fmla="*/ 10 h 19"/>
                  <a:gd name="T10" fmla="*/ 51 w 52"/>
                  <a:gd name="T11" fmla="*/ 1 h 19"/>
                  <a:gd name="T12" fmla="*/ 51 w 52"/>
                  <a:gd name="T13" fmla="*/ 0 h 19"/>
                  <a:gd name="T14" fmla="*/ 27 w 52"/>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9">
                    <a:moveTo>
                      <a:pt x="27" y="0"/>
                    </a:moveTo>
                    <a:cubicBezTo>
                      <a:pt x="27" y="0"/>
                      <a:pt x="0" y="16"/>
                      <a:pt x="18" y="18"/>
                    </a:cubicBezTo>
                    <a:cubicBezTo>
                      <a:pt x="29" y="19"/>
                      <a:pt x="35" y="14"/>
                      <a:pt x="42" y="10"/>
                    </a:cubicBezTo>
                    <a:cubicBezTo>
                      <a:pt x="45" y="7"/>
                      <a:pt x="44" y="10"/>
                      <a:pt x="45" y="10"/>
                    </a:cubicBezTo>
                    <a:cubicBezTo>
                      <a:pt x="46" y="10"/>
                      <a:pt x="49" y="10"/>
                      <a:pt x="50" y="10"/>
                    </a:cubicBezTo>
                    <a:cubicBezTo>
                      <a:pt x="52" y="3"/>
                      <a:pt x="51" y="1"/>
                      <a:pt x="51" y="1"/>
                    </a:cubicBezTo>
                    <a:cubicBezTo>
                      <a:pt x="51" y="0"/>
                      <a:pt x="51" y="0"/>
                      <a:pt x="51" y="0"/>
                    </a:cubicBezTo>
                    <a:lnTo>
                      <a:pt x="2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2" name="Freeform 35"/>
              <p:cNvSpPr/>
              <p:nvPr/>
            </p:nvSpPr>
            <p:spPr bwMode="auto">
              <a:xfrm>
                <a:off x="3643313" y="5078412"/>
                <a:ext cx="134938" cy="26988"/>
              </a:xfrm>
              <a:custGeom>
                <a:avLst/>
                <a:gdLst>
                  <a:gd name="T0" fmla="*/ 69 w 77"/>
                  <a:gd name="T1" fmla="*/ 0 h 16"/>
                  <a:gd name="T2" fmla="*/ 8 w 77"/>
                  <a:gd name="T3" fmla="*/ 0 h 16"/>
                  <a:gd name="T4" fmla="*/ 0 w 77"/>
                  <a:gd name="T5" fmla="*/ 7 h 16"/>
                  <a:gd name="T6" fmla="*/ 0 w 77"/>
                  <a:gd name="T7" fmla="*/ 16 h 16"/>
                  <a:gd name="T8" fmla="*/ 77 w 77"/>
                  <a:gd name="T9" fmla="*/ 16 h 16"/>
                  <a:gd name="T10" fmla="*/ 77 w 77"/>
                  <a:gd name="T11" fmla="*/ 7 h 16"/>
                  <a:gd name="T12" fmla="*/ 69 w 7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77" h="16">
                    <a:moveTo>
                      <a:pt x="69" y="0"/>
                    </a:moveTo>
                    <a:cubicBezTo>
                      <a:pt x="8" y="0"/>
                      <a:pt x="8" y="0"/>
                      <a:pt x="8" y="0"/>
                    </a:cubicBezTo>
                    <a:cubicBezTo>
                      <a:pt x="3" y="0"/>
                      <a:pt x="0" y="3"/>
                      <a:pt x="0" y="7"/>
                    </a:cubicBezTo>
                    <a:cubicBezTo>
                      <a:pt x="0" y="16"/>
                      <a:pt x="0" y="16"/>
                      <a:pt x="0" y="16"/>
                    </a:cubicBezTo>
                    <a:cubicBezTo>
                      <a:pt x="77" y="16"/>
                      <a:pt x="77" y="16"/>
                      <a:pt x="77" y="16"/>
                    </a:cubicBezTo>
                    <a:cubicBezTo>
                      <a:pt x="77" y="7"/>
                      <a:pt x="77" y="7"/>
                      <a:pt x="77" y="7"/>
                    </a:cubicBezTo>
                    <a:cubicBezTo>
                      <a:pt x="77" y="3"/>
                      <a:pt x="73" y="0"/>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3" name="Freeform 36"/>
              <p:cNvSpPr/>
              <p:nvPr/>
            </p:nvSpPr>
            <p:spPr bwMode="auto">
              <a:xfrm>
                <a:off x="3643313" y="5110162"/>
                <a:ext cx="134938" cy="77788"/>
              </a:xfrm>
              <a:custGeom>
                <a:avLst/>
                <a:gdLst>
                  <a:gd name="T0" fmla="*/ 44 w 77"/>
                  <a:gd name="T1" fmla="*/ 8 h 44"/>
                  <a:gd name="T2" fmla="*/ 39 w 77"/>
                  <a:gd name="T3" fmla="*/ 9 h 44"/>
                  <a:gd name="T4" fmla="*/ 35 w 77"/>
                  <a:gd name="T5" fmla="*/ 8 h 44"/>
                  <a:gd name="T6" fmla="*/ 35 w 77"/>
                  <a:gd name="T7" fmla="*/ 0 h 44"/>
                  <a:gd name="T8" fmla="*/ 0 w 77"/>
                  <a:gd name="T9" fmla="*/ 0 h 44"/>
                  <a:gd name="T10" fmla="*/ 0 w 77"/>
                  <a:gd name="T11" fmla="*/ 36 h 44"/>
                  <a:gd name="T12" fmla="*/ 8 w 77"/>
                  <a:gd name="T13" fmla="*/ 44 h 44"/>
                  <a:gd name="T14" fmla="*/ 69 w 77"/>
                  <a:gd name="T15" fmla="*/ 44 h 44"/>
                  <a:gd name="T16" fmla="*/ 77 w 77"/>
                  <a:gd name="T17" fmla="*/ 36 h 44"/>
                  <a:gd name="T18" fmla="*/ 77 w 77"/>
                  <a:gd name="T19" fmla="*/ 0 h 44"/>
                  <a:gd name="T20" fmla="*/ 44 w 77"/>
                  <a:gd name="T21" fmla="*/ 0 h 44"/>
                  <a:gd name="T22" fmla="*/ 44 w 77"/>
                  <a:gd name="T2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44">
                    <a:moveTo>
                      <a:pt x="44" y="8"/>
                    </a:moveTo>
                    <a:cubicBezTo>
                      <a:pt x="44" y="8"/>
                      <a:pt x="43" y="9"/>
                      <a:pt x="39" y="9"/>
                    </a:cubicBezTo>
                    <a:cubicBezTo>
                      <a:pt x="36" y="9"/>
                      <a:pt x="35" y="8"/>
                      <a:pt x="35" y="8"/>
                    </a:cubicBezTo>
                    <a:cubicBezTo>
                      <a:pt x="35" y="0"/>
                      <a:pt x="35" y="0"/>
                      <a:pt x="35" y="0"/>
                    </a:cubicBezTo>
                    <a:cubicBezTo>
                      <a:pt x="0" y="0"/>
                      <a:pt x="0" y="0"/>
                      <a:pt x="0" y="0"/>
                    </a:cubicBezTo>
                    <a:cubicBezTo>
                      <a:pt x="0" y="36"/>
                      <a:pt x="0" y="36"/>
                      <a:pt x="0" y="36"/>
                    </a:cubicBezTo>
                    <a:cubicBezTo>
                      <a:pt x="0" y="41"/>
                      <a:pt x="3" y="44"/>
                      <a:pt x="8" y="44"/>
                    </a:cubicBezTo>
                    <a:cubicBezTo>
                      <a:pt x="69" y="44"/>
                      <a:pt x="69" y="44"/>
                      <a:pt x="69" y="44"/>
                    </a:cubicBezTo>
                    <a:cubicBezTo>
                      <a:pt x="73" y="44"/>
                      <a:pt x="77" y="41"/>
                      <a:pt x="77" y="36"/>
                    </a:cubicBezTo>
                    <a:cubicBezTo>
                      <a:pt x="77" y="0"/>
                      <a:pt x="77" y="0"/>
                      <a:pt x="77" y="0"/>
                    </a:cubicBezTo>
                    <a:cubicBezTo>
                      <a:pt x="44" y="0"/>
                      <a:pt x="44" y="0"/>
                      <a:pt x="44" y="0"/>
                    </a:cubicBezTo>
                    <a:lnTo>
                      <a:pt x="4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sp>
          <p:nvSpPr>
            <p:cNvPr id="64" name="Freeform 37"/>
            <p:cNvSpPr/>
            <p:nvPr/>
          </p:nvSpPr>
          <p:spPr bwMode="auto">
            <a:xfrm>
              <a:off x="4832351" y="4252913"/>
              <a:ext cx="238125" cy="238125"/>
            </a:xfrm>
            <a:custGeom>
              <a:avLst/>
              <a:gdLst>
                <a:gd name="T0" fmla="*/ 68 w 136"/>
                <a:gd name="T1" fmla="*/ 0 h 136"/>
                <a:gd name="T2" fmla="*/ 0 w 136"/>
                <a:gd name="T3" fmla="*/ 55 h 136"/>
                <a:gd name="T4" fmla="*/ 32 w 136"/>
                <a:gd name="T5" fmla="*/ 101 h 136"/>
                <a:gd name="T6" fmla="*/ 33 w 136"/>
                <a:gd name="T7" fmla="*/ 102 h 136"/>
                <a:gd name="T8" fmla="*/ 64 w 136"/>
                <a:gd name="T9" fmla="*/ 136 h 136"/>
                <a:gd name="T10" fmla="*/ 63 w 136"/>
                <a:gd name="T11" fmla="*/ 112 h 136"/>
                <a:gd name="T12" fmla="*/ 65 w 136"/>
                <a:gd name="T13" fmla="*/ 110 h 136"/>
                <a:gd name="T14" fmla="*/ 68 w 136"/>
                <a:gd name="T15" fmla="*/ 110 h 136"/>
                <a:gd name="T16" fmla="*/ 136 w 136"/>
                <a:gd name="T17" fmla="*/ 55 h 136"/>
                <a:gd name="T18" fmla="*/ 68 w 136"/>
                <a:gd name="T1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31" y="0"/>
                    <a:pt x="0" y="24"/>
                    <a:pt x="0" y="55"/>
                  </a:cubicBezTo>
                  <a:cubicBezTo>
                    <a:pt x="0" y="74"/>
                    <a:pt x="12" y="91"/>
                    <a:pt x="32" y="101"/>
                  </a:cubicBezTo>
                  <a:cubicBezTo>
                    <a:pt x="33" y="102"/>
                    <a:pt x="33" y="102"/>
                    <a:pt x="33" y="102"/>
                  </a:cubicBezTo>
                  <a:cubicBezTo>
                    <a:pt x="64" y="136"/>
                    <a:pt x="64" y="136"/>
                    <a:pt x="64" y="136"/>
                  </a:cubicBezTo>
                  <a:cubicBezTo>
                    <a:pt x="61" y="115"/>
                    <a:pt x="62" y="114"/>
                    <a:pt x="63" y="112"/>
                  </a:cubicBezTo>
                  <a:cubicBezTo>
                    <a:pt x="65" y="110"/>
                    <a:pt x="65" y="110"/>
                    <a:pt x="65" y="110"/>
                  </a:cubicBezTo>
                  <a:cubicBezTo>
                    <a:pt x="68" y="110"/>
                    <a:pt x="68" y="110"/>
                    <a:pt x="68" y="110"/>
                  </a:cubicBezTo>
                  <a:cubicBezTo>
                    <a:pt x="106" y="110"/>
                    <a:pt x="136" y="85"/>
                    <a:pt x="136" y="55"/>
                  </a:cubicBezTo>
                  <a:cubicBezTo>
                    <a:pt x="136" y="24"/>
                    <a:pt x="106" y="0"/>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grpSp>
        <p:nvGrpSpPr>
          <p:cNvPr id="65" name="组合 64"/>
          <p:cNvGrpSpPr/>
          <p:nvPr/>
        </p:nvGrpSpPr>
        <p:grpSpPr>
          <a:xfrm>
            <a:off x="10922256" y="4066262"/>
            <a:ext cx="693738" cy="1009650"/>
            <a:chOff x="8516938" y="5619750"/>
            <a:chExt cx="693738" cy="1009650"/>
          </a:xfrm>
          <a:blipFill>
            <a:blip r:embed="rId4"/>
            <a:stretch>
              <a:fillRect/>
            </a:stretch>
          </a:blipFill>
        </p:grpSpPr>
        <p:sp>
          <p:nvSpPr>
            <p:cNvPr id="66" name="Freeform 190"/>
            <p:cNvSpPr/>
            <p:nvPr/>
          </p:nvSpPr>
          <p:spPr bwMode="auto">
            <a:xfrm>
              <a:off x="8543926" y="6273800"/>
              <a:ext cx="53975" cy="52388"/>
            </a:xfrm>
            <a:custGeom>
              <a:avLst/>
              <a:gdLst>
                <a:gd name="T0" fmla="*/ 24 w 31"/>
                <a:gd name="T1" fmla="*/ 5 h 30"/>
                <a:gd name="T2" fmla="*/ 0 w 31"/>
                <a:gd name="T3" fmla="*/ 0 h 30"/>
                <a:gd name="T4" fmla="*/ 13 w 31"/>
                <a:gd name="T5" fmla="*/ 26 h 30"/>
                <a:gd name="T6" fmla="*/ 21 w 31"/>
                <a:gd name="T7" fmla="*/ 18 h 30"/>
                <a:gd name="T8" fmla="*/ 24 w 31"/>
                <a:gd name="T9" fmla="*/ 17 h 30"/>
                <a:gd name="T10" fmla="*/ 30 w 31"/>
                <a:gd name="T11" fmla="*/ 23 h 30"/>
                <a:gd name="T12" fmla="*/ 24 w 31"/>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4" y="5"/>
                  </a:moveTo>
                  <a:cubicBezTo>
                    <a:pt x="0" y="0"/>
                    <a:pt x="0" y="0"/>
                    <a:pt x="0" y="0"/>
                  </a:cubicBezTo>
                  <a:cubicBezTo>
                    <a:pt x="0" y="0"/>
                    <a:pt x="2" y="25"/>
                    <a:pt x="13" y="26"/>
                  </a:cubicBezTo>
                  <a:cubicBezTo>
                    <a:pt x="19" y="27"/>
                    <a:pt x="21" y="24"/>
                    <a:pt x="21" y="18"/>
                  </a:cubicBezTo>
                  <a:cubicBezTo>
                    <a:pt x="21" y="13"/>
                    <a:pt x="24" y="14"/>
                    <a:pt x="24" y="17"/>
                  </a:cubicBezTo>
                  <a:cubicBezTo>
                    <a:pt x="24" y="21"/>
                    <a:pt x="31" y="30"/>
                    <a:pt x="30" y="23"/>
                  </a:cubicBezTo>
                  <a:cubicBezTo>
                    <a:pt x="29" y="15"/>
                    <a:pt x="28" y="5"/>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7" name="Freeform 191"/>
            <p:cNvSpPr/>
            <p:nvPr/>
          </p:nvSpPr>
          <p:spPr bwMode="auto">
            <a:xfrm>
              <a:off x="8516938" y="5888037"/>
              <a:ext cx="560388" cy="692150"/>
            </a:xfrm>
            <a:custGeom>
              <a:avLst/>
              <a:gdLst>
                <a:gd name="T0" fmla="*/ 273 w 321"/>
                <a:gd name="T1" fmla="*/ 82 h 397"/>
                <a:gd name="T2" fmla="*/ 251 w 321"/>
                <a:gd name="T3" fmla="*/ 41 h 397"/>
                <a:gd name="T4" fmla="*/ 167 w 321"/>
                <a:gd name="T5" fmla="*/ 5 h 397"/>
                <a:gd name="T6" fmla="*/ 162 w 321"/>
                <a:gd name="T7" fmla="*/ 8 h 397"/>
                <a:gd name="T8" fmla="*/ 143 w 321"/>
                <a:gd name="T9" fmla="*/ 91 h 397"/>
                <a:gd name="T10" fmla="*/ 136 w 321"/>
                <a:gd name="T11" fmla="*/ 29 h 397"/>
                <a:gd name="T12" fmla="*/ 138 w 321"/>
                <a:gd name="T13" fmla="*/ 22 h 397"/>
                <a:gd name="T14" fmla="*/ 134 w 321"/>
                <a:gd name="T15" fmla="*/ 15 h 397"/>
                <a:gd name="T16" fmla="*/ 124 w 321"/>
                <a:gd name="T17" fmla="*/ 15 h 397"/>
                <a:gd name="T18" fmla="*/ 119 w 321"/>
                <a:gd name="T19" fmla="*/ 22 h 397"/>
                <a:gd name="T20" fmla="*/ 121 w 321"/>
                <a:gd name="T21" fmla="*/ 28 h 397"/>
                <a:gd name="T22" fmla="*/ 113 w 321"/>
                <a:gd name="T23" fmla="*/ 87 h 397"/>
                <a:gd name="T24" fmla="*/ 113 w 321"/>
                <a:gd name="T25" fmla="*/ 90 h 397"/>
                <a:gd name="T26" fmla="*/ 90 w 321"/>
                <a:gd name="T27" fmla="*/ 5 h 397"/>
                <a:gd name="T28" fmla="*/ 87 w 321"/>
                <a:gd name="T29" fmla="*/ 5 h 397"/>
                <a:gd name="T30" fmla="*/ 2 w 321"/>
                <a:gd name="T31" fmla="*/ 49 h 397"/>
                <a:gd name="T32" fmla="*/ 13 w 321"/>
                <a:gd name="T33" fmla="*/ 211 h 397"/>
                <a:gd name="T34" fmla="*/ 43 w 321"/>
                <a:gd name="T35" fmla="*/ 217 h 397"/>
                <a:gd name="T36" fmla="*/ 38 w 321"/>
                <a:gd name="T37" fmla="*/ 73 h 397"/>
                <a:gd name="T38" fmla="*/ 42 w 321"/>
                <a:gd name="T39" fmla="*/ 76 h 397"/>
                <a:gd name="T40" fmla="*/ 42 w 321"/>
                <a:gd name="T41" fmla="*/ 76 h 397"/>
                <a:gd name="T42" fmla="*/ 47 w 321"/>
                <a:gd name="T43" fmla="*/ 148 h 397"/>
                <a:gd name="T44" fmla="*/ 53 w 321"/>
                <a:gd name="T45" fmla="*/ 222 h 397"/>
                <a:gd name="T46" fmla="*/ 54 w 321"/>
                <a:gd name="T47" fmla="*/ 223 h 397"/>
                <a:gd name="T48" fmla="*/ 61 w 321"/>
                <a:gd name="T49" fmla="*/ 238 h 397"/>
                <a:gd name="T50" fmla="*/ 73 w 321"/>
                <a:gd name="T51" fmla="*/ 397 h 397"/>
                <a:gd name="T52" fmla="*/ 106 w 321"/>
                <a:gd name="T53" fmla="*/ 397 h 397"/>
                <a:gd name="T54" fmla="*/ 121 w 321"/>
                <a:gd name="T55" fmla="*/ 272 h 397"/>
                <a:gd name="T56" fmla="*/ 124 w 321"/>
                <a:gd name="T57" fmla="*/ 273 h 397"/>
                <a:gd name="T58" fmla="*/ 128 w 321"/>
                <a:gd name="T59" fmla="*/ 272 h 397"/>
                <a:gd name="T60" fmla="*/ 144 w 321"/>
                <a:gd name="T61" fmla="*/ 397 h 397"/>
                <a:gd name="T62" fmla="*/ 176 w 321"/>
                <a:gd name="T63" fmla="*/ 397 h 397"/>
                <a:gd name="T64" fmla="*/ 187 w 321"/>
                <a:gd name="T65" fmla="*/ 240 h 397"/>
                <a:gd name="T66" fmla="*/ 196 w 321"/>
                <a:gd name="T67" fmla="*/ 223 h 397"/>
                <a:gd name="T68" fmla="*/ 196 w 321"/>
                <a:gd name="T69" fmla="*/ 222 h 397"/>
                <a:gd name="T70" fmla="*/ 200 w 321"/>
                <a:gd name="T71" fmla="*/ 173 h 397"/>
                <a:gd name="T72" fmla="*/ 207 w 321"/>
                <a:gd name="T73" fmla="*/ 79 h 397"/>
                <a:gd name="T74" fmla="*/ 207 w 321"/>
                <a:gd name="T75" fmla="*/ 78 h 397"/>
                <a:gd name="T76" fmla="*/ 211 w 321"/>
                <a:gd name="T77" fmla="*/ 73 h 397"/>
                <a:gd name="T78" fmla="*/ 274 w 321"/>
                <a:gd name="T79" fmla="*/ 134 h 397"/>
                <a:gd name="T80" fmla="*/ 301 w 321"/>
                <a:gd name="T81" fmla="*/ 141 h 397"/>
                <a:gd name="T82" fmla="*/ 321 w 321"/>
                <a:gd name="T83" fmla="*/ 103 h 397"/>
                <a:gd name="T84" fmla="*/ 273 w 321"/>
                <a:gd name="T85" fmla="*/ 8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1" h="397">
                  <a:moveTo>
                    <a:pt x="273" y="82"/>
                  </a:moveTo>
                  <a:cubicBezTo>
                    <a:pt x="250" y="57"/>
                    <a:pt x="252" y="46"/>
                    <a:pt x="251" y="41"/>
                  </a:cubicBezTo>
                  <a:cubicBezTo>
                    <a:pt x="249" y="33"/>
                    <a:pt x="204" y="0"/>
                    <a:pt x="167" y="5"/>
                  </a:cubicBezTo>
                  <a:cubicBezTo>
                    <a:pt x="167" y="5"/>
                    <a:pt x="165" y="6"/>
                    <a:pt x="162" y="8"/>
                  </a:cubicBezTo>
                  <a:cubicBezTo>
                    <a:pt x="143" y="91"/>
                    <a:pt x="143" y="91"/>
                    <a:pt x="143" y="91"/>
                  </a:cubicBezTo>
                  <a:cubicBezTo>
                    <a:pt x="136" y="29"/>
                    <a:pt x="136" y="29"/>
                    <a:pt x="136" y="29"/>
                  </a:cubicBezTo>
                  <a:cubicBezTo>
                    <a:pt x="138" y="22"/>
                    <a:pt x="138" y="22"/>
                    <a:pt x="138" y="22"/>
                  </a:cubicBezTo>
                  <a:cubicBezTo>
                    <a:pt x="134" y="15"/>
                    <a:pt x="134" y="15"/>
                    <a:pt x="134" y="15"/>
                  </a:cubicBezTo>
                  <a:cubicBezTo>
                    <a:pt x="124" y="15"/>
                    <a:pt x="124" y="15"/>
                    <a:pt x="124" y="15"/>
                  </a:cubicBezTo>
                  <a:cubicBezTo>
                    <a:pt x="119" y="22"/>
                    <a:pt x="119" y="22"/>
                    <a:pt x="119" y="22"/>
                  </a:cubicBezTo>
                  <a:cubicBezTo>
                    <a:pt x="121" y="28"/>
                    <a:pt x="121" y="28"/>
                    <a:pt x="121" y="28"/>
                  </a:cubicBezTo>
                  <a:cubicBezTo>
                    <a:pt x="113" y="87"/>
                    <a:pt x="113" y="87"/>
                    <a:pt x="113" y="87"/>
                  </a:cubicBezTo>
                  <a:cubicBezTo>
                    <a:pt x="113" y="90"/>
                    <a:pt x="113" y="90"/>
                    <a:pt x="113" y="90"/>
                  </a:cubicBezTo>
                  <a:cubicBezTo>
                    <a:pt x="90" y="5"/>
                    <a:pt x="90" y="5"/>
                    <a:pt x="90" y="5"/>
                  </a:cubicBezTo>
                  <a:cubicBezTo>
                    <a:pt x="89" y="5"/>
                    <a:pt x="88" y="5"/>
                    <a:pt x="87" y="5"/>
                  </a:cubicBezTo>
                  <a:cubicBezTo>
                    <a:pt x="50" y="10"/>
                    <a:pt x="3" y="23"/>
                    <a:pt x="2" y="49"/>
                  </a:cubicBezTo>
                  <a:cubicBezTo>
                    <a:pt x="0" y="61"/>
                    <a:pt x="7" y="183"/>
                    <a:pt x="13" y="211"/>
                  </a:cubicBezTo>
                  <a:cubicBezTo>
                    <a:pt x="24" y="218"/>
                    <a:pt x="38" y="217"/>
                    <a:pt x="43" y="217"/>
                  </a:cubicBezTo>
                  <a:cubicBezTo>
                    <a:pt x="41" y="198"/>
                    <a:pt x="35" y="70"/>
                    <a:pt x="38" y="73"/>
                  </a:cubicBezTo>
                  <a:cubicBezTo>
                    <a:pt x="40" y="74"/>
                    <a:pt x="41" y="75"/>
                    <a:pt x="42" y="76"/>
                  </a:cubicBezTo>
                  <a:cubicBezTo>
                    <a:pt x="42" y="76"/>
                    <a:pt x="42" y="76"/>
                    <a:pt x="42" y="76"/>
                  </a:cubicBezTo>
                  <a:cubicBezTo>
                    <a:pt x="47" y="148"/>
                    <a:pt x="47" y="148"/>
                    <a:pt x="47" y="148"/>
                  </a:cubicBezTo>
                  <a:cubicBezTo>
                    <a:pt x="50" y="190"/>
                    <a:pt x="53" y="222"/>
                    <a:pt x="53" y="222"/>
                  </a:cubicBezTo>
                  <a:cubicBezTo>
                    <a:pt x="54" y="223"/>
                    <a:pt x="54" y="223"/>
                    <a:pt x="54" y="223"/>
                  </a:cubicBezTo>
                  <a:cubicBezTo>
                    <a:pt x="55" y="229"/>
                    <a:pt x="58" y="233"/>
                    <a:pt x="61" y="238"/>
                  </a:cubicBezTo>
                  <a:cubicBezTo>
                    <a:pt x="73" y="397"/>
                    <a:pt x="73" y="397"/>
                    <a:pt x="73" y="397"/>
                  </a:cubicBezTo>
                  <a:cubicBezTo>
                    <a:pt x="106" y="397"/>
                    <a:pt x="106" y="397"/>
                    <a:pt x="106" y="397"/>
                  </a:cubicBezTo>
                  <a:cubicBezTo>
                    <a:pt x="121" y="272"/>
                    <a:pt x="121" y="272"/>
                    <a:pt x="121" y="272"/>
                  </a:cubicBezTo>
                  <a:cubicBezTo>
                    <a:pt x="122" y="272"/>
                    <a:pt x="123" y="273"/>
                    <a:pt x="124" y="273"/>
                  </a:cubicBezTo>
                  <a:cubicBezTo>
                    <a:pt x="125" y="273"/>
                    <a:pt x="127" y="272"/>
                    <a:pt x="128" y="272"/>
                  </a:cubicBezTo>
                  <a:cubicBezTo>
                    <a:pt x="144" y="397"/>
                    <a:pt x="144" y="397"/>
                    <a:pt x="144" y="397"/>
                  </a:cubicBezTo>
                  <a:cubicBezTo>
                    <a:pt x="176" y="397"/>
                    <a:pt x="176" y="397"/>
                    <a:pt x="176" y="397"/>
                  </a:cubicBezTo>
                  <a:cubicBezTo>
                    <a:pt x="187" y="240"/>
                    <a:pt x="187" y="240"/>
                    <a:pt x="187" y="240"/>
                  </a:cubicBezTo>
                  <a:cubicBezTo>
                    <a:pt x="191" y="235"/>
                    <a:pt x="194" y="229"/>
                    <a:pt x="196" y="223"/>
                  </a:cubicBezTo>
                  <a:cubicBezTo>
                    <a:pt x="196" y="222"/>
                    <a:pt x="196" y="222"/>
                    <a:pt x="196" y="222"/>
                  </a:cubicBezTo>
                  <a:cubicBezTo>
                    <a:pt x="196" y="222"/>
                    <a:pt x="198" y="202"/>
                    <a:pt x="200" y="173"/>
                  </a:cubicBezTo>
                  <a:cubicBezTo>
                    <a:pt x="207" y="79"/>
                    <a:pt x="207" y="79"/>
                    <a:pt x="207" y="79"/>
                  </a:cubicBezTo>
                  <a:cubicBezTo>
                    <a:pt x="207" y="79"/>
                    <a:pt x="207" y="78"/>
                    <a:pt x="207" y="78"/>
                  </a:cubicBezTo>
                  <a:cubicBezTo>
                    <a:pt x="209" y="76"/>
                    <a:pt x="210" y="74"/>
                    <a:pt x="211" y="73"/>
                  </a:cubicBezTo>
                  <a:cubicBezTo>
                    <a:pt x="213" y="70"/>
                    <a:pt x="229" y="118"/>
                    <a:pt x="274" y="134"/>
                  </a:cubicBezTo>
                  <a:cubicBezTo>
                    <a:pt x="310" y="147"/>
                    <a:pt x="301" y="141"/>
                    <a:pt x="301" y="141"/>
                  </a:cubicBezTo>
                  <a:cubicBezTo>
                    <a:pt x="301" y="134"/>
                    <a:pt x="314" y="111"/>
                    <a:pt x="321" y="103"/>
                  </a:cubicBezTo>
                  <a:cubicBezTo>
                    <a:pt x="295" y="101"/>
                    <a:pt x="293" y="105"/>
                    <a:pt x="27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8" name="Freeform 192"/>
            <p:cNvSpPr/>
            <p:nvPr/>
          </p:nvSpPr>
          <p:spPr bwMode="auto">
            <a:xfrm>
              <a:off x="8640763" y="5619750"/>
              <a:ext cx="195263" cy="279400"/>
            </a:xfrm>
            <a:custGeom>
              <a:avLst/>
              <a:gdLst>
                <a:gd name="T0" fmla="*/ 5 w 112"/>
                <a:gd name="T1" fmla="*/ 75 h 160"/>
                <a:gd name="T2" fmla="*/ 0 w 112"/>
                <a:gd name="T3" fmla="*/ 93 h 160"/>
                <a:gd name="T4" fmla="*/ 5 w 112"/>
                <a:gd name="T5" fmla="*/ 111 h 160"/>
                <a:gd name="T6" fmla="*/ 8 w 112"/>
                <a:gd name="T7" fmla="*/ 107 h 160"/>
                <a:gd name="T8" fmla="*/ 57 w 112"/>
                <a:gd name="T9" fmla="*/ 160 h 160"/>
                <a:gd name="T10" fmla="*/ 104 w 112"/>
                <a:gd name="T11" fmla="*/ 105 h 160"/>
                <a:gd name="T12" fmla="*/ 108 w 112"/>
                <a:gd name="T13" fmla="*/ 111 h 160"/>
                <a:gd name="T14" fmla="*/ 112 w 112"/>
                <a:gd name="T15" fmla="*/ 93 h 160"/>
                <a:gd name="T16" fmla="*/ 108 w 112"/>
                <a:gd name="T17" fmla="*/ 74 h 160"/>
                <a:gd name="T18" fmla="*/ 106 w 112"/>
                <a:gd name="T19" fmla="*/ 75 h 160"/>
                <a:gd name="T20" fmla="*/ 106 w 112"/>
                <a:gd name="T21" fmla="*/ 60 h 160"/>
                <a:gd name="T22" fmla="*/ 65 w 112"/>
                <a:gd name="T23" fmla="*/ 50 h 160"/>
                <a:gd name="T24" fmla="*/ 71 w 112"/>
                <a:gd name="T25" fmla="*/ 52 h 160"/>
                <a:gd name="T26" fmla="*/ 110 w 112"/>
                <a:gd name="T27" fmla="*/ 39 h 160"/>
                <a:gd name="T28" fmla="*/ 20 w 112"/>
                <a:gd name="T29" fmla="*/ 29 h 160"/>
                <a:gd name="T30" fmla="*/ 2 w 112"/>
                <a:gd name="T31" fmla="*/ 41 h 160"/>
                <a:gd name="T32" fmla="*/ 14 w 112"/>
                <a:gd name="T33" fmla="*/ 41 h 160"/>
                <a:gd name="T34" fmla="*/ 6 w 112"/>
                <a:gd name="T35" fmla="*/ 67 h 160"/>
                <a:gd name="T36" fmla="*/ 5 w 112"/>
                <a:gd name="T37" fmla="*/ 75 h 160"/>
                <a:gd name="T38" fmla="*/ 5 w 112"/>
                <a:gd name="T39" fmla="*/ 7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60">
                  <a:moveTo>
                    <a:pt x="5" y="75"/>
                  </a:moveTo>
                  <a:cubicBezTo>
                    <a:pt x="2" y="75"/>
                    <a:pt x="0" y="83"/>
                    <a:pt x="0" y="93"/>
                  </a:cubicBezTo>
                  <a:cubicBezTo>
                    <a:pt x="0" y="103"/>
                    <a:pt x="2" y="111"/>
                    <a:pt x="5" y="111"/>
                  </a:cubicBezTo>
                  <a:cubicBezTo>
                    <a:pt x="6" y="111"/>
                    <a:pt x="7" y="110"/>
                    <a:pt x="8" y="107"/>
                  </a:cubicBezTo>
                  <a:cubicBezTo>
                    <a:pt x="16" y="137"/>
                    <a:pt x="42" y="160"/>
                    <a:pt x="57" y="160"/>
                  </a:cubicBezTo>
                  <a:cubicBezTo>
                    <a:pt x="75" y="160"/>
                    <a:pt x="101" y="139"/>
                    <a:pt x="104" y="105"/>
                  </a:cubicBezTo>
                  <a:cubicBezTo>
                    <a:pt x="105" y="108"/>
                    <a:pt x="106" y="111"/>
                    <a:pt x="108" y="111"/>
                  </a:cubicBezTo>
                  <a:cubicBezTo>
                    <a:pt x="110" y="111"/>
                    <a:pt x="112" y="103"/>
                    <a:pt x="112" y="93"/>
                  </a:cubicBezTo>
                  <a:cubicBezTo>
                    <a:pt x="112" y="83"/>
                    <a:pt x="110" y="74"/>
                    <a:pt x="108" y="74"/>
                  </a:cubicBezTo>
                  <a:cubicBezTo>
                    <a:pt x="107" y="74"/>
                    <a:pt x="107" y="75"/>
                    <a:pt x="106" y="75"/>
                  </a:cubicBezTo>
                  <a:cubicBezTo>
                    <a:pt x="107" y="71"/>
                    <a:pt x="107" y="66"/>
                    <a:pt x="106" y="60"/>
                  </a:cubicBezTo>
                  <a:cubicBezTo>
                    <a:pt x="98" y="67"/>
                    <a:pt x="82" y="58"/>
                    <a:pt x="65" y="50"/>
                  </a:cubicBezTo>
                  <a:cubicBezTo>
                    <a:pt x="67" y="50"/>
                    <a:pt x="69" y="51"/>
                    <a:pt x="71" y="52"/>
                  </a:cubicBezTo>
                  <a:cubicBezTo>
                    <a:pt x="99" y="67"/>
                    <a:pt x="110" y="39"/>
                    <a:pt x="110" y="39"/>
                  </a:cubicBezTo>
                  <a:cubicBezTo>
                    <a:pt x="110" y="39"/>
                    <a:pt x="76" y="0"/>
                    <a:pt x="20" y="29"/>
                  </a:cubicBezTo>
                  <a:cubicBezTo>
                    <a:pt x="15" y="32"/>
                    <a:pt x="8" y="39"/>
                    <a:pt x="2" y="41"/>
                  </a:cubicBezTo>
                  <a:cubicBezTo>
                    <a:pt x="2" y="41"/>
                    <a:pt x="7" y="41"/>
                    <a:pt x="14" y="41"/>
                  </a:cubicBezTo>
                  <a:cubicBezTo>
                    <a:pt x="8" y="45"/>
                    <a:pt x="5" y="53"/>
                    <a:pt x="6" y="67"/>
                  </a:cubicBezTo>
                  <a:cubicBezTo>
                    <a:pt x="6" y="69"/>
                    <a:pt x="5" y="72"/>
                    <a:pt x="5" y="75"/>
                  </a:cubicBezTo>
                  <a:cubicBezTo>
                    <a:pt x="5" y="75"/>
                    <a:pt x="5" y="75"/>
                    <a:pt x="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69" name="Freeform 193"/>
            <p:cNvSpPr/>
            <p:nvPr/>
          </p:nvSpPr>
          <p:spPr bwMode="auto">
            <a:xfrm>
              <a:off x="8591551" y="6591300"/>
              <a:ext cx="104775" cy="38100"/>
            </a:xfrm>
            <a:custGeom>
              <a:avLst/>
              <a:gdLst>
                <a:gd name="T0" fmla="*/ 31 w 60"/>
                <a:gd name="T1" fmla="*/ 0 h 22"/>
                <a:gd name="T2" fmla="*/ 21 w 60"/>
                <a:gd name="T3" fmla="*/ 21 h 22"/>
                <a:gd name="T4" fmla="*/ 48 w 60"/>
                <a:gd name="T5" fmla="*/ 12 h 22"/>
                <a:gd name="T6" fmla="*/ 52 w 60"/>
                <a:gd name="T7" fmla="*/ 12 h 22"/>
                <a:gd name="T8" fmla="*/ 59 w 60"/>
                <a:gd name="T9" fmla="*/ 11 h 22"/>
                <a:gd name="T10" fmla="*/ 59 w 60"/>
                <a:gd name="T11" fmla="*/ 1 h 22"/>
                <a:gd name="T12" fmla="*/ 60 w 60"/>
                <a:gd name="T13" fmla="*/ 0 h 22"/>
                <a:gd name="T14" fmla="*/ 31 w 6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2">
                  <a:moveTo>
                    <a:pt x="31" y="0"/>
                  </a:moveTo>
                  <a:cubicBezTo>
                    <a:pt x="31" y="0"/>
                    <a:pt x="0" y="19"/>
                    <a:pt x="21" y="21"/>
                  </a:cubicBezTo>
                  <a:cubicBezTo>
                    <a:pt x="33" y="22"/>
                    <a:pt x="41" y="17"/>
                    <a:pt x="48" y="12"/>
                  </a:cubicBezTo>
                  <a:cubicBezTo>
                    <a:pt x="52" y="9"/>
                    <a:pt x="51" y="12"/>
                    <a:pt x="52" y="12"/>
                  </a:cubicBezTo>
                  <a:cubicBezTo>
                    <a:pt x="54" y="12"/>
                    <a:pt x="58" y="12"/>
                    <a:pt x="59" y="11"/>
                  </a:cubicBezTo>
                  <a:cubicBezTo>
                    <a:pt x="60" y="3"/>
                    <a:pt x="59" y="1"/>
                    <a:pt x="59" y="1"/>
                  </a:cubicBezTo>
                  <a:cubicBezTo>
                    <a:pt x="60" y="0"/>
                    <a:pt x="60" y="0"/>
                    <a:pt x="60" y="0"/>
                  </a:cubicBez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70" name="Freeform 194"/>
            <p:cNvSpPr/>
            <p:nvPr/>
          </p:nvSpPr>
          <p:spPr bwMode="auto">
            <a:xfrm>
              <a:off x="8772526" y="6591300"/>
              <a:ext cx="106363" cy="38100"/>
            </a:xfrm>
            <a:custGeom>
              <a:avLst/>
              <a:gdLst>
                <a:gd name="T0" fmla="*/ 2 w 61"/>
                <a:gd name="T1" fmla="*/ 11 h 22"/>
                <a:gd name="T2" fmla="*/ 8 w 61"/>
                <a:gd name="T3" fmla="*/ 12 h 22"/>
                <a:gd name="T4" fmla="*/ 12 w 61"/>
                <a:gd name="T5" fmla="*/ 12 h 22"/>
                <a:gd name="T6" fmla="*/ 40 w 61"/>
                <a:gd name="T7" fmla="*/ 21 h 22"/>
                <a:gd name="T8" fmla="*/ 29 w 61"/>
                <a:gd name="T9" fmla="*/ 0 h 22"/>
                <a:gd name="T10" fmla="*/ 1 w 61"/>
                <a:gd name="T11" fmla="*/ 0 h 22"/>
                <a:gd name="T12" fmla="*/ 1 w 61"/>
                <a:gd name="T13" fmla="*/ 1 h 22"/>
                <a:gd name="T14" fmla="*/ 2 w 61"/>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2">
                  <a:moveTo>
                    <a:pt x="2" y="11"/>
                  </a:moveTo>
                  <a:cubicBezTo>
                    <a:pt x="3" y="12"/>
                    <a:pt x="7" y="12"/>
                    <a:pt x="8" y="12"/>
                  </a:cubicBezTo>
                  <a:cubicBezTo>
                    <a:pt x="10" y="12"/>
                    <a:pt x="8" y="9"/>
                    <a:pt x="12" y="12"/>
                  </a:cubicBezTo>
                  <a:cubicBezTo>
                    <a:pt x="19" y="17"/>
                    <a:pt x="27" y="22"/>
                    <a:pt x="40" y="21"/>
                  </a:cubicBezTo>
                  <a:cubicBezTo>
                    <a:pt x="61" y="19"/>
                    <a:pt x="29" y="0"/>
                    <a:pt x="29" y="0"/>
                  </a:cubicBezTo>
                  <a:cubicBezTo>
                    <a:pt x="1" y="0"/>
                    <a:pt x="1" y="0"/>
                    <a:pt x="1" y="0"/>
                  </a:cubicBezTo>
                  <a:cubicBezTo>
                    <a:pt x="1" y="1"/>
                    <a:pt x="1" y="1"/>
                    <a:pt x="1" y="1"/>
                  </a:cubicBezTo>
                  <a:cubicBezTo>
                    <a:pt x="1" y="1"/>
                    <a:pt x="0" y="3"/>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71" name="Freeform 195"/>
            <p:cNvSpPr/>
            <p:nvPr/>
          </p:nvSpPr>
          <p:spPr bwMode="auto">
            <a:xfrm>
              <a:off x="8951913" y="6127750"/>
              <a:ext cx="258763" cy="488950"/>
            </a:xfrm>
            <a:custGeom>
              <a:avLst/>
              <a:gdLst>
                <a:gd name="T0" fmla="*/ 82 w 149"/>
                <a:gd name="T1" fmla="*/ 69 h 281"/>
                <a:gd name="T2" fmla="*/ 130 w 149"/>
                <a:gd name="T3" fmla="*/ 81 h 281"/>
                <a:gd name="T4" fmla="*/ 139 w 149"/>
                <a:gd name="T5" fmla="*/ 42 h 281"/>
                <a:gd name="T6" fmla="*/ 91 w 149"/>
                <a:gd name="T7" fmla="*/ 30 h 281"/>
                <a:gd name="T8" fmla="*/ 91 w 149"/>
                <a:gd name="T9" fmla="*/ 0 h 281"/>
                <a:gd name="T10" fmla="*/ 59 w 149"/>
                <a:gd name="T11" fmla="*/ 0 h 281"/>
                <a:gd name="T12" fmla="*/ 59 w 149"/>
                <a:gd name="T13" fmla="*/ 33 h 281"/>
                <a:gd name="T14" fmla="*/ 2 w 149"/>
                <a:gd name="T15" fmla="*/ 94 h 281"/>
                <a:gd name="T16" fmla="*/ 62 w 149"/>
                <a:gd name="T17" fmla="*/ 157 h 281"/>
                <a:gd name="T18" fmla="*/ 98 w 149"/>
                <a:gd name="T19" fmla="*/ 187 h 281"/>
                <a:gd name="T20" fmla="*/ 66 w 149"/>
                <a:gd name="T21" fmla="*/ 208 h 281"/>
                <a:gd name="T22" fmla="*/ 10 w 149"/>
                <a:gd name="T23" fmla="*/ 193 h 281"/>
                <a:gd name="T24" fmla="*/ 0 w 149"/>
                <a:gd name="T25" fmla="*/ 233 h 281"/>
                <a:gd name="T26" fmla="*/ 57 w 149"/>
                <a:gd name="T27" fmla="*/ 248 h 281"/>
                <a:gd name="T28" fmla="*/ 57 w 149"/>
                <a:gd name="T29" fmla="*/ 281 h 281"/>
                <a:gd name="T30" fmla="*/ 90 w 149"/>
                <a:gd name="T31" fmla="*/ 281 h 281"/>
                <a:gd name="T32" fmla="*/ 90 w 149"/>
                <a:gd name="T33" fmla="*/ 246 h 281"/>
                <a:gd name="T34" fmla="*/ 149 w 149"/>
                <a:gd name="T35" fmla="*/ 182 h 281"/>
                <a:gd name="T36" fmla="*/ 93 w 149"/>
                <a:gd name="T37" fmla="*/ 118 h 281"/>
                <a:gd name="T38" fmla="*/ 53 w 149"/>
                <a:gd name="T39" fmla="*/ 88 h 281"/>
                <a:gd name="T40" fmla="*/ 82 w 149"/>
                <a:gd name="T41" fmla="*/ 6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281">
                  <a:moveTo>
                    <a:pt x="82" y="69"/>
                  </a:moveTo>
                  <a:cubicBezTo>
                    <a:pt x="106" y="69"/>
                    <a:pt x="121" y="77"/>
                    <a:pt x="130" y="81"/>
                  </a:cubicBezTo>
                  <a:cubicBezTo>
                    <a:pt x="139" y="42"/>
                    <a:pt x="139" y="42"/>
                    <a:pt x="139" y="42"/>
                  </a:cubicBezTo>
                  <a:cubicBezTo>
                    <a:pt x="128" y="36"/>
                    <a:pt x="113" y="31"/>
                    <a:pt x="91" y="30"/>
                  </a:cubicBezTo>
                  <a:cubicBezTo>
                    <a:pt x="91" y="0"/>
                    <a:pt x="91" y="0"/>
                    <a:pt x="91" y="0"/>
                  </a:cubicBezTo>
                  <a:cubicBezTo>
                    <a:pt x="59" y="0"/>
                    <a:pt x="59" y="0"/>
                    <a:pt x="59" y="0"/>
                  </a:cubicBezTo>
                  <a:cubicBezTo>
                    <a:pt x="59" y="33"/>
                    <a:pt x="59" y="33"/>
                    <a:pt x="59" y="33"/>
                  </a:cubicBezTo>
                  <a:cubicBezTo>
                    <a:pt x="23" y="40"/>
                    <a:pt x="2" y="64"/>
                    <a:pt x="2" y="94"/>
                  </a:cubicBezTo>
                  <a:cubicBezTo>
                    <a:pt x="2" y="127"/>
                    <a:pt x="27" y="145"/>
                    <a:pt x="62" y="157"/>
                  </a:cubicBezTo>
                  <a:cubicBezTo>
                    <a:pt x="87" y="166"/>
                    <a:pt x="98" y="174"/>
                    <a:pt x="98" y="187"/>
                  </a:cubicBezTo>
                  <a:cubicBezTo>
                    <a:pt x="98" y="201"/>
                    <a:pt x="85" y="208"/>
                    <a:pt x="66" y="208"/>
                  </a:cubicBezTo>
                  <a:cubicBezTo>
                    <a:pt x="44" y="208"/>
                    <a:pt x="24" y="201"/>
                    <a:pt x="10" y="193"/>
                  </a:cubicBezTo>
                  <a:cubicBezTo>
                    <a:pt x="0" y="233"/>
                    <a:pt x="0" y="233"/>
                    <a:pt x="0" y="233"/>
                  </a:cubicBezTo>
                  <a:cubicBezTo>
                    <a:pt x="13" y="241"/>
                    <a:pt x="35" y="247"/>
                    <a:pt x="57" y="248"/>
                  </a:cubicBezTo>
                  <a:cubicBezTo>
                    <a:pt x="57" y="281"/>
                    <a:pt x="57" y="281"/>
                    <a:pt x="57" y="281"/>
                  </a:cubicBezTo>
                  <a:cubicBezTo>
                    <a:pt x="90" y="281"/>
                    <a:pt x="90" y="281"/>
                    <a:pt x="90" y="281"/>
                  </a:cubicBezTo>
                  <a:cubicBezTo>
                    <a:pt x="90" y="246"/>
                    <a:pt x="90" y="246"/>
                    <a:pt x="90" y="246"/>
                  </a:cubicBezTo>
                  <a:cubicBezTo>
                    <a:pt x="128" y="239"/>
                    <a:pt x="149" y="213"/>
                    <a:pt x="149" y="182"/>
                  </a:cubicBezTo>
                  <a:cubicBezTo>
                    <a:pt x="149" y="151"/>
                    <a:pt x="133" y="132"/>
                    <a:pt x="93" y="118"/>
                  </a:cubicBezTo>
                  <a:cubicBezTo>
                    <a:pt x="65" y="107"/>
                    <a:pt x="53" y="100"/>
                    <a:pt x="53" y="88"/>
                  </a:cubicBezTo>
                  <a:cubicBezTo>
                    <a:pt x="53" y="79"/>
                    <a:pt x="60" y="69"/>
                    <a:pt x="82"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sp>
          <p:nvSpPr>
            <p:cNvPr id="72" name="Freeform 196"/>
            <p:cNvSpPr/>
            <p:nvPr/>
          </p:nvSpPr>
          <p:spPr bwMode="auto">
            <a:xfrm>
              <a:off x="9061451" y="6076950"/>
              <a:ext cx="90488" cy="90488"/>
            </a:xfrm>
            <a:custGeom>
              <a:avLst/>
              <a:gdLst>
                <a:gd name="T0" fmla="*/ 10 w 52"/>
                <a:gd name="T1" fmla="*/ 0 h 52"/>
                <a:gd name="T2" fmla="*/ 0 w 52"/>
                <a:gd name="T3" fmla="*/ 18 h 52"/>
                <a:gd name="T4" fmla="*/ 35 w 52"/>
                <a:gd name="T5" fmla="*/ 17 h 52"/>
                <a:gd name="T6" fmla="*/ 34 w 52"/>
                <a:gd name="T7" fmla="*/ 40 h 52"/>
                <a:gd name="T8" fmla="*/ 40 w 52"/>
                <a:gd name="T9" fmla="*/ 45 h 52"/>
                <a:gd name="T10" fmla="*/ 47 w 52"/>
                <a:gd name="T11" fmla="*/ 38 h 52"/>
                <a:gd name="T12" fmla="*/ 10 w 5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0" y="0"/>
                  </a:moveTo>
                  <a:cubicBezTo>
                    <a:pt x="0" y="18"/>
                    <a:pt x="0" y="18"/>
                    <a:pt x="0" y="18"/>
                  </a:cubicBezTo>
                  <a:cubicBezTo>
                    <a:pt x="35" y="17"/>
                    <a:pt x="35" y="17"/>
                    <a:pt x="35" y="17"/>
                  </a:cubicBezTo>
                  <a:cubicBezTo>
                    <a:pt x="34" y="40"/>
                    <a:pt x="34" y="40"/>
                    <a:pt x="34" y="40"/>
                  </a:cubicBezTo>
                  <a:cubicBezTo>
                    <a:pt x="40" y="45"/>
                    <a:pt x="40" y="45"/>
                    <a:pt x="40" y="45"/>
                  </a:cubicBezTo>
                  <a:cubicBezTo>
                    <a:pt x="40" y="45"/>
                    <a:pt x="45" y="52"/>
                    <a:pt x="47" y="38"/>
                  </a:cubicBezTo>
                  <a:cubicBezTo>
                    <a:pt x="52" y="3"/>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24953"/>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4" name="object 4"/>
          <p:cNvSpPr/>
          <p:nvPr/>
        </p:nvSpPr>
        <p:spPr>
          <a:xfrm>
            <a:off x="0" y="0"/>
            <a:ext cx="17279937" cy="7948003"/>
          </a:xfrm>
          <a:prstGeom prst="rect">
            <a:avLst/>
          </a:prstGeom>
          <a:blipFill>
            <a:blip r:embed="rId2" cstate="print"/>
            <a:stretch>
              <a:fillRect/>
            </a:stretch>
          </a:blipFill>
        </p:spPr>
        <p:txBody>
          <a:bodyPr wrap="square" lIns="0" tIns="0" rIns="0" bIns="0" rtlCol="0"/>
          <a:lstStyle/>
          <a:p/>
        </p:txBody>
      </p:sp>
      <p:sp>
        <p:nvSpPr>
          <p:cNvPr id="45" name="矩形 44"/>
          <p:cNvSpPr/>
          <p:nvPr/>
        </p:nvSpPr>
        <p:spPr>
          <a:xfrm>
            <a:off x="18611" y="0"/>
            <a:ext cx="17279938" cy="7920038"/>
          </a:xfrm>
          <a:prstGeom prst="rect">
            <a:avLst/>
          </a:prstGeom>
          <a:solidFill>
            <a:srgbClr val="08080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object 11"/>
          <p:cNvSpPr/>
          <p:nvPr/>
        </p:nvSpPr>
        <p:spPr>
          <a:xfrm>
            <a:off x="8528428" y="573836"/>
            <a:ext cx="246264" cy="351809"/>
          </a:xfrm>
          <a:prstGeom prst="rect">
            <a:avLst/>
          </a:prstGeom>
          <a:blipFill>
            <a:blip r:embed="rId3" cstate="print"/>
            <a:stretch>
              <a:fillRect/>
            </a:stretch>
          </a:blipFill>
        </p:spPr>
        <p:txBody>
          <a:bodyPr wrap="square" lIns="0" tIns="0" rIns="0" bIns="0" rtlCol="0"/>
          <a:lstStyle/>
          <a:p/>
        </p:txBody>
      </p:sp>
      <p:sp>
        <p:nvSpPr>
          <p:cNvPr id="48" name="object 3"/>
          <p:cNvSpPr/>
          <p:nvPr/>
        </p:nvSpPr>
        <p:spPr>
          <a:xfrm>
            <a:off x="6905350" y="4461749"/>
            <a:ext cx="3486254" cy="3486254"/>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sp>
        <p:nvSpPr>
          <p:cNvPr id="49" name="object 16"/>
          <p:cNvSpPr/>
          <p:nvPr/>
        </p:nvSpPr>
        <p:spPr>
          <a:xfrm>
            <a:off x="5668747" y="651065"/>
            <a:ext cx="6570878" cy="6502268"/>
          </a:xfrm>
          <a:prstGeom prst="rect">
            <a:avLst/>
          </a:prstGeom>
          <a:blipFill>
            <a:blip r:embed="rId4" cstate="print"/>
            <a:stretch>
              <a:fillRect/>
            </a:stretch>
          </a:blipFill>
        </p:spPr>
        <p:txBody>
          <a:bodyPr wrap="square" lIns="0" tIns="0" rIns="0" bIns="0" rtlCol="0"/>
          <a:lstStyle/>
          <a:p/>
        </p:txBody>
      </p:sp>
      <p:sp>
        <p:nvSpPr>
          <p:cNvPr id="8" name="文本框 7"/>
          <p:cNvSpPr txBox="1"/>
          <p:nvPr/>
        </p:nvSpPr>
        <p:spPr>
          <a:xfrm>
            <a:off x="1350645" y="1675765"/>
            <a:ext cx="14831060" cy="4661535"/>
          </a:xfrm>
          <a:prstGeom prst="rect">
            <a:avLst/>
          </a:prstGeom>
          <a:noFill/>
        </p:spPr>
        <p:txBody>
          <a:bodyPr wrap="square" rtlCol="0">
            <a:spAutoFit/>
          </a:bodyPr>
          <a:lstStyle>
            <a:defPPr>
              <a:defRPr lang="zh-CN"/>
            </a:defPPr>
            <a:lvl1pPr>
              <a:defRPr sz="6600" b="1" spc="200">
                <a:solidFill>
                  <a:schemeClr val="bg1"/>
                </a:solidFill>
                <a:cs typeface="+mn-ea"/>
              </a:defRPr>
            </a:lvl1pPr>
          </a:lstStyle>
          <a:p>
            <a:pPr algn="ctr">
              <a:lnSpc>
                <a:spcPct val="150000"/>
              </a:lnSpc>
            </a:pPr>
            <a:r>
              <a:rPr lang="zh-CN" altLang="en-US" dirty="0">
                <a:effectLst>
                  <a:outerShdw blurRad="38100" dist="38100" dir="2700000" algn="tl">
                    <a:srgbClr val="000000">
                      <a:alpha val="43137"/>
                    </a:srgbClr>
                  </a:outerShdw>
                </a:effectLst>
              </a:rPr>
              <a:t>为别人创造精彩</a:t>
            </a:r>
            <a:endParaRPr lang="zh-CN" altLang="en-US" dirty="0">
              <a:effectLst>
                <a:outerShdw blurRad="38100" dist="38100" dir="2700000" algn="tl">
                  <a:srgbClr val="000000">
                    <a:alpha val="43137"/>
                  </a:srgbClr>
                </a:outerShdw>
              </a:effectLst>
            </a:endParaRPr>
          </a:p>
          <a:p>
            <a:pPr algn="ctr">
              <a:lnSpc>
                <a:spcPct val="150000"/>
              </a:lnSpc>
            </a:pPr>
            <a:r>
              <a:rPr lang="zh-CN" altLang="en-US" dirty="0">
                <a:effectLst>
                  <a:outerShdw blurRad="38100" dist="38100" dir="2700000" algn="tl">
                    <a:srgbClr val="000000">
                      <a:alpha val="43137"/>
                    </a:srgbClr>
                  </a:outerShdw>
                </a:effectLst>
              </a:rPr>
              <a:t>为品牌创造价值</a:t>
            </a:r>
            <a:endParaRPr lang="zh-CN" altLang="en-US" dirty="0">
              <a:effectLst>
                <a:outerShdw blurRad="38100" dist="38100" dir="2700000" algn="tl">
                  <a:srgbClr val="000000">
                    <a:alpha val="43137"/>
                  </a:srgbClr>
                </a:outerShdw>
              </a:effectLst>
            </a:endParaRPr>
          </a:p>
          <a:p>
            <a:pPr algn="ctr">
              <a:lnSpc>
                <a:spcPct val="150000"/>
              </a:lnSpc>
            </a:pPr>
            <a:endParaRPr lang="zh-CN" altLang="en-US" dirty="0">
              <a:effectLst>
                <a:outerShdw blurRad="38100" dist="38100" dir="2700000" algn="tl">
                  <a:srgbClr val="000000">
                    <a:alpha val="43137"/>
                  </a:srgbClr>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4" name="object 4"/>
          <p:cNvSpPr/>
          <p:nvPr/>
        </p:nvSpPr>
        <p:spPr>
          <a:xfrm>
            <a:off x="0" y="0"/>
            <a:ext cx="17279937" cy="7948003"/>
          </a:xfrm>
          <a:prstGeom prst="rect">
            <a:avLst/>
          </a:prstGeom>
          <a:blipFill>
            <a:blip r:embed="rId2" cstate="print"/>
            <a:stretch>
              <a:fillRect/>
            </a:stretch>
          </a:blipFill>
        </p:spPr>
        <p:txBody>
          <a:bodyPr wrap="square" lIns="0" tIns="0" rIns="0" bIns="0" rtlCol="0"/>
          <a:lstStyle/>
          <a:p/>
        </p:txBody>
      </p:sp>
      <p:sp>
        <p:nvSpPr>
          <p:cNvPr id="45" name="矩形 44"/>
          <p:cNvSpPr/>
          <p:nvPr/>
        </p:nvSpPr>
        <p:spPr>
          <a:xfrm>
            <a:off x="18611" y="0"/>
            <a:ext cx="17279938" cy="7920038"/>
          </a:xfrm>
          <a:prstGeom prst="rect">
            <a:avLst/>
          </a:prstGeom>
          <a:solidFill>
            <a:srgbClr val="08080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object 11"/>
          <p:cNvSpPr/>
          <p:nvPr/>
        </p:nvSpPr>
        <p:spPr>
          <a:xfrm>
            <a:off x="8528428" y="573836"/>
            <a:ext cx="246264" cy="351809"/>
          </a:xfrm>
          <a:prstGeom prst="rect">
            <a:avLst/>
          </a:prstGeom>
          <a:blipFill>
            <a:blip r:embed="rId3" cstate="print"/>
            <a:stretch>
              <a:fillRect/>
            </a:stretch>
          </a:blipFill>
        </p:spPr>
        <p:txBody>
          <a:bodyPr wrap="square" lIns="0" tIns="0" rIns="0" bIns="0" rtlCol="0"/>
          <a:lstStyle/>
          <a:p/>
        </p:txBody>
      </p:sp>
      <p:sp>
        <p:nvSpPr>
          <p:cNvPr id="48" name="object 3"/>
          <p:cNvSpPr/>
          <p:nvPr/>
        </p:nvSpPr>
        <p:spPr>
          <a:xfrm>
            <a:off x="6905350" y="4461749"/>
            <a:ext cx="3486254" cy="3486254"/>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sp>
        <p:nvSpPr>
          <p:cNvPr id="49" name="object 16"/>
          <p:cNvSpPr/>
          <p:nvPr/>
        </p:nvSpPr>
        <p:spPr>
          <a:xfrm>
            <a:off x="5668747" y="651065"/>
            <a:ext cx="6570878" cy="6502268"/>
          </a:xfrm>
          <a:prstGeom prst="rect">
            <a:avLst/>
          </a:prstGeom>
          <a:blipFill>
            <a:blip r:embed="rId4" cstate="print"/>
            <a:stretch>
              <a:fillRect/>
            </a:stretch>
          </a:blipFill>
        </p:spPr>
        <p:txBody>
          <a:bodyPr wrap="square" lIns="0" tIns="0" rIns="0" bIns="0" rtlCol="0"/>
          <a:lstStyle/>
          <a:p/>
        </p:txBody>
      </p:sp>
      <p:sp>
        <p:nvSpPr>
          <p:cNvPr id="8" name="文本框 7"/>
          <p:cNvSpPr txBox="1"/>
          <p:nvPr/>
        </p:nvSpPr>
        <p:spPr>
          <a:xfrm>
            <a:off x="1350645" y="1675765"/>
            <a:ext cx="14831060" cy="3138170"/>
          </a:xfrm>
          <a:prstGeom prst="rect">
            <a:avLst/>
          </a:prstGeom>
          <a:noFill/>
        </p:spPr>
        <p:txBody>
          <a:bodyPr wrap="square" rtlCol="0">
            <a:spAutoFit/>
          </a:bodyPr>
          <a:lstStyle>
            <a:defPPr>
              <a:defRPr lang="zh-CN"/>
            </a:defPPr>
            <a:lvl1pPr>
              <a:defRPr sz="6600" b="1" spc="200">
                <a:solidFill>
                  <a:schemeClr val="bg1"/>
                </a:solidFill>
                <a:cs typeface="+mn-ea"/>
              </a:defRPr>
            </a:lvl1pPr>
          </a:lstStyle>
          <a:p>
            <a:pPr algn="ctr">
              <a:lnSpc>
                <a:spcPct val="150000"/>
              </a:lnSpc>
            </a:pPr>
            <a:r>
              <a:rPr lang="zh-CN" altLang="en-US" dirty="0">
                <a:effectLst>
                  <a:outerShdw blurRad="38100" dist="38100" dir="2700000" algn="tl">
                    <a:srgbClr val="000000">
                      <a:alpha val="43137"/>
                    </a:srgbClr>
                  </a:outerShdw>
                </a:effectLst>
              </a:rPr>
              <a:t>感谢每一位</a:t>
            </a:r>
            <a:endParaRPr lang="zh-CN" altLang="en-US" dirty="0">
              <a:effectLst>
                <a:outerShdw blurRad="38100" dist="38100" dir="2700000" algn="tl">
                  <a:srgbClr val="000000">
                    <a:alpha val="43137"/>
                  </a:srgbClr>
                </a:outerShdw>
              </a:effectLst>
            </a:endParaRPr>
          </a:p>
          <a:p>
            <a:pPr algn="ctr">
              <a:lnSpc>
                <a:spcPct val="150000"/>
              </a:lnSpc>
            </a:pPr>
            <a:r>
              <a:rPr lang="zh-CN" altLang="en-US" dirty="0">
                <a:effectLst>
                  <a:outerShdw blurRad="38100" dist="38100" dir="2700000" algn="tl">
                    <a:srgbClr val="000000">
                      <a:alpha val="43137"/>
                    </a:srgbClr>
                  </a:outerShdw>
                </a:effectLst>
              </a:rPr>
              <a:t>在聚光灯之外成就他人的你</a:t>
            </a:r>
            <a:endParaRPr lang="zh-CN" altLang="en-US" dirty="0">
              <a:effectLst>
                <a:outerShdw blurRad="38100" dist="38100" dir="2700000" algn="tl">
                  <a:srgbClr val="000000">
                    <a:alpha val="43137"/>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4" name="object 4"/>
          <p:cNvSpPr/>
          <p:nvPr/>
        </p:nvSpPr>
        <p:spPr>
          <a:xfrm>
            <a:off x="0" y="0"/>
            <a:ext cx="17279937" cy="7948003"/>
          </a:xfrm>
          <a:prstGeom prst="rect">
            <a:avLst/>
          </a:prstGeom>
          <a:blipFill>
            <a:blip r:embed="rId2" cstate="print"/>
            <a:stretch>
              <a:fillRect/>
            </a:stretch>
          </a:blipFill>
        </p:spPr>
        <p:txBody>
          <a:bodyPr wrap="square" lIns="0" tIns="0" rIns="0" bIns="0" rtlCol="0"/>
          <a:lstStyle/>
          <a:p/>
        </p:txBody>
      </p:sp>
      <p:sp>
        <p:nvSpPr>
          <p:cNvPr id="45" name="矩形 44"/>
          <p:cNvSpPr/>
          <p:nvPr/>
        </p:nvSpPr>
        <p:spPr>
          <a:xfrm>
            <a:off x="18611" y="0"/>
            <a:ext cx="17279938" cy="7920038"/>
          </a:xfrm>
          <a:prstGeom prst="rect">
            <a:avLst/>
          </a:prstGeom>
          <a:solidFill>
            <a:srgbClr val="08080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object 11"/>
          <p:cNvSpPr/>
          <p:nvPr/>
        </p:nvSpPr>
        <p:spPr>
          <a:xfrm>
            <a:off x="8528428" y="573836"/>
            <a:ext cx="246264" cy="351809"/>
          </a:xfrm>
          <a:prstGeom prst="rect">
            <a:avLst/>
          </a:prstGeom>
          <a:blipFill>
            <a:blip r:embed="rId3" cstate="print"/>
            <a:stretch>
              <a:fillRect/>
            </a:stretch>
          </a:blipFill>
        </p:spPr>
        <p:txBody>
          <a:bodyPr wrap="square" lIns="0" tIns="0" rIns="0" bIns="0" rtlCol="0"/>
          <a:lstStyle/>
          <a:p/>
        </p:txBody>
      </p:sp>
      <p:sp>
        <p:nvSpPr>
          <p:cNvPr id="48" name="object 3"/>
          <p:cNvSpPr/>
          <p:nvPr/>
        </p:nvSpPr>
        <p:spPr>
          <a:xfrm>
            <a:off x="6905350" y="4461749"/>
            <a:ext cx="3486254" cy="3486254"/>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sp>
        <p:nvSpPr>
          <p:cNvPr id="49" name="object 16"/>
          <p:cNvSpPr/>
          <p:nvPr/>
        </p:nvSpPr>
        <p:spPr>
          <a:xfrm>
            <a:off x="5668747" y="651065"/>
            <a:ext cx="6570878" cy="6502268"/>
          </a:xfrm>
          <a:prstGeom prst="rect">
            <a:avLst/>
          </a:prstGeom>
          <a:blipFill>
            <a:blip r:embed="rId4" cstate="print"/>
            <a:stretch>
              <a:fillRect/>
            </a:stretch>
          </a:blipFill>
        </p:spPr>
        <p:txBody>
          <a:bodyPr wrap="square" lIns="0" tIns="0" rIns="0" bIns="0" rtlCol="0"/>
          <a:lstStyle/>
          <a:p/>
        </p:txBody>
      </p:sp>
      <p:sp>
        <p:nvSpPr>
          <p:cNvPr id="8" name="文本框 7"/>
          <p:cNvSpPr txBox="1"/>
          <p:nvPr/>
        </p:nvSpPr>
        <p:spPr>
          <a:xfrm>
            <a:off x="4642096" y="1809377"/>
            <a:ext cx="8032968" cy="3138170"/>
          </a:xfrm>
          <a:prstGeom prst="rect">
            <a:avLst/>
          </a:prstGeom>
          <a:noFill/>
        </p:spPr>
        <p:txBody>
          <a:bodyPr wrap="square" rtlCol="0">
            <a:spAutoFit/>
          </a:bodyPr>
          <a:lstStyle>
            <a:defPPr>
              <a:defRPr lang="zh-CN"/>
            </a:defPPr>
            <a:lvl1pPr>
              <a:defRPr sz="6600" b="1" spc="200">
                <a:solidFill>
                  <a:schemeClr val="bg1"/>
                </a:solidFill>
                <a:cs typeface="+mn-ea"/>
              </a:defRPr>
            </a:lvl1pPr>
          </a:lstStyle>
          <a:p>
            <a:pPr algn="ctr">
              <a:lnSpc>
                <a:spcPct val="150000"/>
              </a:lnSpc>
            </a:pPr>
            <a:r>
              <a:rPr lang="zh-CN" altLang="en-US" dirty="0">
                <a:effectLst>
                  <a:outerShdw blurRad="38100" dist="38100" dir="2700000" algn="tl">
                    <a:srgbClr val="000000">
                      <a:alpha val="43137"/>
                    </a:srgbClr>
                  </a:outerShdw>
                </a:effectLst>
              </a:rPr>
              <a:t>凝聚媒体力量</a:t>
            </a:r>
            <a:endParaRPr lang="en-US" altLang="zh-CN" dirty="0">
              <a:effectLst>
                <a:outerShdw blurRad="38100" dist="38100" dir="2700000" algn="tl">
                  <a:srgbClr val="000000">
                    <a:alpha val="43137"/>
                  </a:srgbClr>
                </a:outerShdw>
              </a:effectLst>
            </a:endParaRPr>
          </a:p>
          <a:p>
            <a:pPr algn="ctr">
              <a:lnSpc>
                <a:spcPct val="150000"/>
              </a:lnSpc>
            </a:pPr>
            <a:r>
              <a:rPr lang="zh-CN" altLang="en-US" dirty="0">
                <a:effectLst>
                  <a:outerShdw blurRad="38100" dist="38100" dir="2700000" algn="tl">
                    <a:srgbClr val="000000">
                      <a:alpha val="43137"/>
                    </a:srgbClr>
                  </a:outerShdw>
                </a:effectLst>
              </a:rPr>
              <a:t>共创美好生活</a:t>
            </a:r>
            <a:endParaRPr lang="zh-CN" altLang="en-US" dirty="0">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object 11"/>
          <p:cNvSpPr/>
          <p:nvPr/>
        </p:nvSpPr>
        <p:spPr>
          <a:xfrm>
            <a:off x="0" y="0"/>
            <a:ext cx="17279938" cy="7920037"/>
          </a:xfrm>
          <a:prstGeom prst="rect">
            <a:avLst/>
          </a:prstGeom>
          <a:blipFill>
            <a:blip r:embed="rId2" cstate="print"/>
            <a:stretch>
              <a:fillRect/>
            </a:stretch>
          </a:blipFill>
        </p:spPr>
        <p:txBody>
          <a:bodyPr wrap="square" lIns="0" tIns="0" rIns="0" bIns="0" rtlCol="0"/>
          <a:lstStyle/>
          <a:p/>
        </p:txBody>
      </p:sp>
      <p:sp>
        <p:nvSpPr>
          <p:cNvPr id="15" name="object 24"/>
          <p:cNvSpPr/>
          <p:nvPr/>
        </p:nvSpPr>
        <p:spPr>
          <a:xfrm>
            <a:off x="0" y="0"/>
            <a:ext cx="17279938" cy="7920037"/>
          </a:xfrm>
          <a:prstGeom prst="rect">
            <a:avLst/>
          </a:prstGeom>
          <a:blipFill>
            <a:blip r:embed="rId3" cstate="print"/>
            <a:stretch>
              <a:fillRect/>
            </a:stretch>
          </a:blipFill>
        </p:spPr>
        <p:txBody>
          <a:bodyPr wrap="square" lIns="0" tIns="0" rIns="0" bIns="0" rtlCol="0"/>
          <a:lstStyle/>
          <a:p/>
        </p:txBody>
      </p:sp>
      <p:sp>
        <p:nvSpPr>
          <p:cNvPr id="16" name="文本框 15"/>
          <p:cNvSpPr txBox="1"/>
          <p:nvPr/>
        </p:nvSpPr>
        <p:spPr>
          <a:xfrm>
            <a:off x="4622792" y="2673459"/>
            <a:ext cx="8032968" cy="1569660"/>
          </a:xfrm>
          <a:prstGeom prst="rect">
            <a:avLst/>
          </a:prstGeom>
          <a:noFill/>
        </p:spPr>
        <p:txBody>
          <a:bodyPr wrap="square" rtlCol="0">
            <a:spAutoFit/>
          </a:bodyPr>
          <a:lstStyle>
            <a:defPPr>
              <a:defRPr lang="zh-CN"/>
            </a:defPPr>
            <a:lvl1pPr>
              <a:defRPr sz="6600" b="1" spc="200">
                <a:solidFill>
                  <a:schemeClr val="bg1"/>
                </a:solidFill>
                <a:cs typeface="+mn-ea"/>
              </a:defRPr>
            </a:lvl1pPr>
          </a:lstStyle>
          <a:p>
            <a:pPr algn="ctr"/>
            <a:r>
              <a:rPr lang="zh-CN" altLang="en-US" sz="9600" dirty="0"/>
              <a:t>谢 谢</a:t>
            </a:r>
            <a:endParaRPr lang="zh-CN" altLang="en-US" sz="9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4" name="object 4"/>
          <p:cNvSpPr/>
          <p:nvPr/>
        </p:nvSpPr>
        <p:spPr>
          <a:xfrm>
            <a:off x="0" y="0"/>
            <a:ext cx="17279937" cy="7948003"/>
          </a:xfrm>
          <a:prstGeom prst="rect">
            <a:avLst/>
          </a:prstGeom>
          <a:blipFill>
            <a:blip r:embed="rId2" cstate="print"/>
            <a:stretch>
              <a:fillRect/>
            </a:stretch>
          </a:blipFill>
        </p:spPr>
        <p:txBody>
          <a:bodyPr wrap="square" lIns="0" tIns="0" rIns="0" bIns="0" rtlCol="0"/>
          <a:lstStyle/>
          <a:p/>
        </p:txBody>
      </p:sp>
      <p:sp>
        <p:nvSpPr>
          <p:cNvPr id="45" name="矩形 44"/>
          <p:cNvSpPr/>
          <p:nvPr/>
        </p:nvSpPr>
        <p:spPr>
          <a:xfrm>
            <a:off x="0" y="0"/>
            <a:ext cx="17279938" cy="7920038"/>
          </a:xfrm>
          <a:prstGeom prst="rect">
            <a:avLst/>
          </a:prstGeom>
          <a:solidFill>
            <a:srgbClr val="08080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object 11"/>
          <p:cNvSpPr/>
          <p:nvPr/>
        </p:nvSpPr>
        <p:spPr>
          <a:xfrm>
            <a:off x="8528428" y="573836"/>
            <a:ext cx="246264" cy="351809"/>
          </a:xfrm>
          <a:prstGeom prst="rect">
            <a:avLst/>
          </a:prstGeom>
          <a:blipFill>
            <a:blip r:embed="rId3" cstate="print"/>
            <a:stretch>
              <a:fillRect/>
            </a:stretch>
          </a:blipFill>
        </p:spPr>
        <p:txBody>
          <a:bodyPr wrap="square" lIns="0" tIns="0" rIns="0" bIns="0" rtlCol="0"/>
          <a:lstStyle/>
          <a:p/>
        </p:txBody>
      </p:sp>
      <p:sp>
        <p:nvSpPr>
          <p:cNvPr id="48" name="object 3"/>
          <p:cNvSpPr/>
          <p:nvPr/>
        </p:nvSpPr>
        <p:spPr>
          <a:xfrm>
            <a:off x="6905350" y="4461749"/>
            <a:ext cx="3486254" cy="3486254"/>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sp>
        <p:nvSpPr>
          <p:cNvPr id="49" name="object 16"/>
          <p:cNvSpPr/>
          <p:nvPr/>
        </p:nvSpPr>
        <p:spPr>
          <a:xfrm>
            <a:off x="5668747" y="651065"/>
            <a:ext cx="6570878" cy="6502268"/>
          </a:xfrm>
          <a:prstGeom prst="rect">
            <a:avLst/>
          </a:prstGeom>
          <a:blipFill>
            <a:blip r:embed="rId4" cstate="print"/>
            <a:stretch>
              <a:fillRect/>
            </a:stretch>
          </a:blipFill>
        </p:spPr>
        <p:txBody>
          <a:bodyPr wrap="square" lIns="0" tIns="0" rIns="0" bIns="0" rtlCol="0"/>
          <a:lstStyle/>
          <a:p/>
        </p:txBody>
      </p:sp>
      <p:sp>
        <p:nvSpPr>
          <p:cNvPr id="9" name="object 13"/>
          <p:cNvSpPr/>
          <p:nvPr/>
        </p:nvSpPr>
        <p:spPr>
          <a:xfrm>
            <a:off x="8283579" y="6065526"/>
            <a:ext cx="735965" cy="391160"/>
          </a:xfrm>
          <a:custGeom>
            <a:avLst/>
            <a:gdLst/>
            <a:ahLst/>
            <a:cxnLst/>
            <a:rect l="l" t="t" r="r" b="b"/>
            <a:pathLst>
              <a:path w="735964" h="391160">
                <a:moveTo>
                  <a:pt x="565984" y="0"/>
                </a:moveTo>
                <a:lnTo>
                  <a:pt x="169948" y="0"/>
                </a:lnTo>
                <a:lnTo>
                  <a:pt x="124769" y="6070"/>
                </a:lnTo>
                <a:lnTo>
                  <a:pt x="84172" y="23202"/>
                </a:lnTo>
                <a:lnTo>
                  <a:pt x="49776" y="49776"/>
                </a:lnTo>
                <a:lnTo>
                  <a:pt x="23202" y="84171"/>
                </a:lnTo>
                <a:lnTo>
                  <a:pt x="6070" y="124769"/>
                </a:lnTo>
                <a:lnTo>
                  <a:pt x="0" y="169947"/>
                </a:lnTo>
                <a:lnTo>
                  <a:pt x="0" y="221078"/>
                </a:lnTo>
                <a:lnTo>
                  <a:pt x="6070" y="266256"/>
                </a:lnTo>
                <a:lnTo>
                  <a:pt x="23202" y="306853"/>
                </a:lnTo>
                <a:lnTo>
                  <a:pt x="49776" y="341249"/>
                </a:lnTo>
                <a:lnTo>
                  <a:pt x="84172" y="367823"/>
                </a:lnTo>
                <a:lnTo>
                  <a:pt x="124769" y="384955"/>
                </a:lnTo>
                <a:lnTo>
                  <a:pt x="169948" y="391025"/>
                </a:lnTo>
                <a:lnTo>
                  <a:pt x="565984" y="391025"/>
                </a:lnTo>
                <a:lnTo>
                  <a:pt x="611163" y="384955"/>
                </a:lnTo>
                <a:lnTo>
                  <a:pt x="651760" y="367823"/>
                </a:lnTo>
                <a:lnTo>
                  <a:pt x="686155" y="341249"/>
                </a:lnTo>
                <a:lnTo>
                  <a:pt x="712729" y="306853"/>
                </a:lnTo>
                <a:lnTo>
                  <a:pt x="729861" y="266256"/>
                </a:lnTo>
                <a:lnTo>
                  <a:pt x="735931" y="221078"/>
                </a:lnTo>
                <a:lnTo>
                  <a:pt x="735931" y="169947"/>
                </a:lnTo>
                <a:lnTo>
                  <a:pt x="729861" y="124769"/>
                </a:lnTo>
                <a:lnTo>
                  <a:pt x="712729" y="84171"/>
                </a:lnTo>
                <a:lnTo>
                  <a:pt x="686155" y="49776"/>
                </a:lnTo>
                <a:lnTo>
                  <a:pt x="651760" y="23202"/>
                </a:lnTo>
                <a:lnTo>
                  <a:pt x="611163" y="6070"/>
                </a:lnTo>
                <a:lnTo>
                  <a:pt x="565984" y="0"/>
                </a:lnTo>
                <a:close/>
              </a:path>
            </a:pathLst>
          </a:custGeom>
          <a:solidFill>
            <a:srgbClr val="FFFFFF">
              <a:alpha val="25099"/>
            </a:srgbClr>
          </a:solidFill>
        </p:spPr>
        <p:txBody>
          <a:bodyPr wrap="square" lIns="0" tIns="0" rIns="0" bIns="0" rtlCol="0"/>
          <a:lstStyle/>
          <a:p/>
        </p:txBody>
      </p:sp>
      <p:sp>
        <p:nvSpPr>
          <p:cNvPr id="10" name="object 11"/>
          <p:cNvSpPr/>
          <p:nvPr/>
        </p:nvSpPr>
        <p:spPr>
          <a:xfrm>
            <a:off x="8528428" y="573836"/>
            <a:ext cx="246264" cy="351809"/>
          </a:xfrm>
          <a:prstGeom prst="rect">
            <a:avLst/>
          </a:prstGeom>
          <a:blipFill>
            <a:blip r:embed="rId3" cstate="print"/>
            <a:stretch>
              <a:fillRect/>
            </a:stretch>
          </a:blipFill>
        </p:spPr>
        <p:txBody>
          <a:bodyPr wrap="square" lIns="0" tIns="0" rIns="0" bIns="0" rtlCol="0"/>
          <a:lstStyle/>
          <a:p/>
        </p:txBody>
      </p:sp>
      <p:sp>
        <p:nvSpPr>
          <p:cNvPr id="11" name="object 3"/>
          <p:cNvSpPr/>
          <p:nvPr/>
        </p:nvSpPr>
        <p:spPr>
          <a:xfrm>
            <a:off x="5586668" y="831627"/>
            <a:ext cx="6129784" cy="6129784"/>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307" y="2556383"/>
            <a:ext cx="3384012" cy="2031362"/>
          </a:xfrm>
          <a:prstGeom prst="rect">
            <a:avLst/>
          </a:prstGeom>
        </p:spPr>
      </p:pic>
      <p:pic>
        <p:nvPicPr>
          <p:cNvPr id="13" name="图片 1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801433" y="2400738"/>
            <a:ext cx="2875146" cy="2338618"/>
          </a:xfrm>
          <a:prstGeom prst="rect">
            <a:avLst/>
          </a:prstGeom>
        </p:spPr>
      </p:pic>
      <p:sp>
        <p:nvSpPr>
          <p:cNvPr id="14" name="object 7"/>
          <p:cNvSpPr txBox="1"/>
          <p:nvPr/>
        </p:nvSpPr>
        <p:spPr>
          <a:xfrm>
            <a:off x="7857634" y="6131584"/>
            <a:ext cx="1570189" cy="259045"/>
          </a:xfrm>
          <a:prstGeom prst="rect">
            <a:avLst/>
          </a:prstGeom>
        </p:spPr>
        <p:txBody>
          <a:bodyPr vert="horz" wrap="square" lIns="0" tIns="12700" rIns="0" bIns="0" rtlCol="0" anchor="ctr">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en-US" sz="1600" spc="300" dirty="0">
                <a:solidFill>
                  <a:srgbClr val="BFBFBF"/>
                </a:solidFill>
                <a:latin typeface="黑体" panose="02010609060101010101" pitchFamily="49" charset="-122"/>
                <a:ea typeface="黑体" panose="02010609060101010101" pitchFamily="49" charset="-122"/>
              </a:rPr>
              <a:t>END</a:t>
            </a:r>
            <a:endParaRPr lang="en-US" sz="1600" spc="300" dirty="0">
              <a:solidFill>
                <a:srgbClr val="BFBFBF"/>
              </a:solidFill>
              <a:latin typeface="黑体" panose="02010609060101010101" pitchFamily="49" charset="-122"/>
              <a:ea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32" name="椭圆 131" hidden="1"/>
          <p:cNvSpPr/>
          <p:nvPr/>
        </p:nvSpPr>
        <p:spPr>
          <a:xfrm>
            <a:off x="-6787250" y="-6662620"/>
            <a:ext cx="15635270" cy="15635270"/>
          </a:xfrm>
          <a:prstGeom prst="ellipse">
            <a:avLst/>
          </a:prstGeom>
          <a:gradFill flip="none" rotWithShape="1">
            <a:gsLst>
              <a:gs pos="48000">
                <a:schemeClr val="tx1">
                  <a:alpha val="0"/>
                </a:schemeClr>
              </a:gs>
              <a:gs pos="8000">
                <a:schemeClr val="tx1">
                  <a:alpha val="31000"/>
                </a:schemeClr>
              </a:gs>
            </a:gsLst>
            <a:path path="circle">
              <a:fillToRect l="50000" t="50000" r="50000" b="50000"/>
            </a:path>
            <a:tileRect/>
          </a:gradFill>
          <a:ln w="12700">
            <a:no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object 6"/>
          <p:cNvSpPr/>
          <p:nvPr/>
        </p:nvSpPr>
        <p:spPr>
          <a:xfrm>
            <a:off x="1386285" y="1150937"/>
            <a:ext cx="3963057" cy="5603891"/>
          </a:xfrm>
          <a:prstGeom prst="rect">
            <a:avLst/>
          </a:prstGeom>
          <a:blipFill>
            <a:blip r:embed="rId2" cstate="print"/>
            <a:stretch>
              <a:fillRect/>
            </a:stretch>
          </a:blipFill>
        </p:spPr>
        <p:txBody>
          <a:bodyPr wrap="square" lIns="0" tIns="0" rIns="0" bIns="0" rtlCol="0"/>
          <a:lstStyle/>
          <a:p/>
        </p:txBody>
      </p:sp>
      <p:sp>
        <p:nvSpPr>
          <p:cNvPr id="47" name="object 7"/>
          <p:cNvSpPr txBox="1">
            <a:spLocks noGrp="1"/>
          </p:cNvSpPr>
          <p:nvPr>
            <p:ph type="title"/>
          </p:nvPr>
        </p:nvSpPr>
        <p:spPr>
          <a:xfrm>
            <a:off x="1755414" y="1898782"/>
            <a:ext cx="2007529" cy="443711"/>
          </a:xfrm>
          <a:prstGeom prst="rect">
            <a:avLst/>
          </a:prstGeom>
        </p:spPr>
        <p:txBody>
          <a:bodyPr vert="horz" wrap="square" lIns="0" tIns="12700" rIns="0" bIns="0" rtlCol="0" anchor="ctr">
            <a:spAutoFit/>
          </a:bodyPr>
          <a:lstStyle/>
          <a:p>
            <a:pPr marL="12700">
              <a:lnSpc>
                <a:spcPct val="100000"/>
              </a:lnSpc>
              <a:spcBef>
                <a:spcPts val="100"/>
              </a:spcBef>
            </a:pPr>
            <a:r>
              <a:rPr sz="2800" spc="300" dirty="0">
                <a:solidFill>
                  <a:srgbClr val="BFBFBF"/>
                </a:solidFill>
                <a:latin typeface="黑体" panose="02010609060101010101" pitchFamily="49" charset="-122"/>
                <a:ea typeface="黑体" panose="02010609060101010101" pitchFamily="49" charset="-122"/>
              </a:rPr>
              <a:t>PART 0</a:t>
            </a:r>
            <a:r>
              <a:rPr lang="en-US" altLang="zh-CN" sz="2800" spc="300" dirty="0">
                <a:solidFill>
                  <a:srgbClr val="BFBFBF"/>
                </a:solidFill>
                <a:latin typeface="黑体" panose="02010609060101010101" pitchFamily="49" charset="-122"/>
                <a:ea typeface="黑体" panose="02010609060101010101" pitchFamily="49" charset="-122"/>
              </a:rPr>
              <a:t>2</a:t>
            </a:r>
            <a:endParaRPr sz="2800" spc="300" dirty="0">
              <a:solidFill>
                <a:srgbClr val="BFBFBF"/>
              </a:solidFill>
              <a:latin typeface="黑体" panose="02010609060101010101" pitchFamily="49" charset="-122"/>
              <a:ea typeface="黑体" panose="02010609060101010101" pitchFamily="49" charset="-122"/>
            </a:endParaRPr>
          </a:p>
        </p:txBody>
      </p:sp>
      <p:grpSp>
        <p:nvGrpSpPr>
          <p:cNvPr id="6" name="组合 5"/>
          <p:cNvGrpSpPr/>
          <p:nvPr/>
        </p:nvGrpSpPr>
        <p:grpSpPr>
          <a:xfrm>
            <a:off x="5181599" y="3809106"/>
            <a:ext cx="531625" cy="164541"/>
            <a:chOff x="4652248" y="3204049"/>
            <a:chExt cx="448981" cy="138962"/>
          </a:xfrm>
        </p:grpSpPr>
        <p:sp>
          <p:nvSpPr>
            <p:cNvPr id="48" name="object 8"/>
            <p:cNvSpPr/>
            <p:nvPr/>
          </p:nvSpPr>
          <p:spPr>
            <a:xfrm>
              <a:off x="5009029" y="3204049"/>
              <a:ext cx="92200" cy="138962"/>
            </a:xfrm>
            <a:prstGeom prst="rect">
              <a:avLst/>
            </a:prstGeom>
            <a:blipFill>
              <a:blip r:embed="rId3" cstate="print"/>
              <a:stretch>
                <a:fillRect/>
              </a:stretch>
            </a:blipFill>
          </p:spPr>
          <p:txBody>
            <a:bodyPr wrap="square" lIns="0" tIns="0" rIns="0" bIns="0" rtlCol="0"/>
            <a:lstStyle/>
            <a:p/>
          </p:txBody>
        </p:sp>
        <p:sp>
          <p:nvSpPr>
            <p:cNvPr id="49" name="object 9"/>
            <p:cNvSpPr/>
            <p:nvPr/>
          </p:nvSpPr>
          <p:spPr>
            <a:xfrm>
              <a:off x="4830639" y="3204049"/>
              <a:ext cx="92200" cy="138962"/>
            </a:xfrm>
            <a:prstGeom prst="rect">
              <a:avLst/>
            </a:prstGeom>
            <a:blipFill>
              <a:blip r:embed="rId4" cstate="print"/>
              <a:stretch>
                <a:fillRect/>
              </a:stretch>
            </a:blipFill>
          </p:spPr>
          <p:txBody>
            <a:bodyPr wrap="square" lIns="0" tIns="0" rIns="0" bIns="0" rtlCol="0"/>
            <a:lstStyle/>
            <a:p/>
          </p:txBody>
        </p:sp>
        <p:sp>
          <p:nvSpPr>
            <p:cNvPr id="50" name="object 10"/>
            <p:cNvSpPr/>
            <p:nvPr/>
          </p:nvSpPr>
          <p:spPr>
            <a:xfrm>
              <a:off x="4652248" y="3204049"/>
              <a:ext cx="92200" cy="138962"/>
            </a:xfrm>
            <a:prstGeom prst="rect">
              <a:avLst/>
            </a:prstGeom>
            <a:blipFill>
              <a:blip r:embed="rId5" cstate="print"/>
              <a:stretch>
                <a:fillRect/>
              </a:stretch>
            </a:blipFill>
          </p:spPr>
          <p:txBody>
            <a:bodyPr wrap="square" lIns="0" tIns="0" rIns="0" bIns="0" rtlCol="0"/>
            <a:lstStyle/>
            <a:p/>
          </p:txBody>
        </p:sp>
      </p:grpSp>
      <p:sp>
        <p:nvSpPr>
          <p:cNvPr id="53" name="矩形 52"/>
          <p:cNvSpPr/>
          <p:nvPr/>
        </p:nvSpPr>
        <p:spPr>
          <a:xfrm>
            <a:off x="1755414" y="2401481"/>
            <a:ext cx="7660729" cy="1106805"/>
          </a:xfrm>
          <a:prstGeom prst="rect">
            <a:avLst/>
          </a:prstGeom>
          <a:noFill/>
        </p:spPr>
        <p:txBody>
          <a:bodyPr wrap="square" rtlCol="0">
            <a:spAutoFit/>
          </a:bodyPr>
          <a:lstStyle/>
          <a:p>
            <a:r>
              <a:rPr lang="zh-CN" altLang="en-US" sz="6600" spc="600" dirty="0">
                <a:solidFill>
                  <a:schemeClr val="bg1"/>
                </a:solidFill>
                <a:latin typeface="微软雅黑" panose="020B0503020204020204" pitchFamily="34" charset="-122"/>
                <a:ea typeface="微软雅黑" panose="020B0503020204020204" pitchFamily="34" charset="-122"/>
              </a:rPr>
              <a:t>现状及传播势能</a:t>
            </a:r>
            <a:endParaRPr lang="zh-CN" altLang="zh-CN" sz="6600" spc="600" dirty="0">
              <a:solidFill>
                <a:schemeClr val="bg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848091" y="5753524"/>
            <a:ext cx="1914852" cy="369332"/>
            <a:chOff x="1848091" y="4940675"/>
            <a:chExt cx="1914852" cy="369332"/>
          </a:xfrm>
        </p:grpSpPr>
        <p:sp>
          <p:nvSpPr>
            <p:cNvPr id="51" name="object 11"/>
            <p:cNvSpPr/>
            <p:nvPr/>
          </p:nvSpPr>
          <p:spPr>
            <a:xfrm>
              <a:off x="1848091" y="4979811"/>
              <a:ext cx="1805939" cy="314960"/>
            </a:xfrm>
            <a:custGeom>
              <a:avLst/>
              <a:gdLst/>
              <a:ahLst/>
              <a:cxnLst/>
              <a:rect l="l" t="t" r="r" b="b"/>
              <a:pathLst>
                <a:path w="1805939" h="314960">
                  <a:moveTo>
                    <a:pt x="0" y="157466"/>
                  </a:moveTo>
                  <a:lnTo>
                    <a:pt x="8027" y="107695"/>
                  </a:lnTo>
                  <a:lnTo>
                    <a:pt x="30381" y="64468"/>
                  </a:lnTo>
                  <a:lnTo>
                    <a:pt x="64469" y="30381"/>
                  </a:lnTo>
                  <a:lnTo>
                    <a:pt x="107695" y="8027"/>
                  </a:lnTo>
                  <a:lnTo>
                    <a:pt x="157466" y="0"/>
                  </a:lnTo>
                  <a:lnTo>
                    <a:pt x="1647994" y="0"/>
                  </a:lnTo>
                  <a:lnTo>
                    <a:pt x="1697766" y="8027"/>
                  </a:lnTo>
                  <a:lnTo>
                    <a:pt x="1740992" y="30381"/>
                  </a:lnTo>
                  <a:lnTo>
                    <a:pt x="1775079" y="64468"/>
                  </a:lnTo>
                  <a:lnTo>
                    <a:pt x="1797433" y="107695"/>
                  </a:lnTo>
                  <a:lnTo>
                    <a:pt x="1805461" y="157466"/>
                  </a:lnTo>
                  <a:lnTo>
                    <a:pt x="1797432" y="207238"/>
                  </a:lnTo>
                  <a:lnTo>
                    <a:pt x="1775078" y="250464"/>
                  </a:lnTo>
                  <a:lnTo>
                    <a:pt x="1740991" y="284551"/>
                  </a:lnTo>
                  <a:lnTo>
                    <a:pt x="1697765" y="306906"/>
                  </a:lnTo>
                  <a:lnTo>
                    <a:pt x="1647993" y="314933"/>
                  </a:lnTo>
                  <a:lnTo>
                    <a:pt x="157466" y="314932"/>
                  </a:lnTo>
                  <a:lnTo>
                    <a:pt x="107695" y="306905"/>
                  </a:lnTo>
                  <a:lnTo>
                    <a:pt x="64469" y="284550"/>
                  </a:lnTo>
                  <a:lnTo>
                    <a:pt x="30381" y="250463"/>
                  </a:lnTo>
                  <a:lnTo>
                    <a:pt x="8027" y="207237"/>
                  </a:lnTo>
                  <a:lnTo>
                    <a:pt x="0" y="157465"/>
                  </a:lnTo>
                  <a:close/>
                </a:path>
              </a:pathLst>
            </a:custGeom>
            <a:ln w="12699">
              <a:solidFill>
                <a:srgbClr val="FFFFFF"/>
              </a:solidFill>
            </a:ln>
          </p:spPr>
          <p:txBody>
            <a:bodyPr wrap="square" lIns="0" tIns="0" rIns="0" bIns="0" rtlCol="0"/>
            <a:lstStyle/>
            <a:p/>
          </p:txBody>
        </p:sp>
        <p:sp>
          <p:nvSpPr>
            <p:cNvPr id="52" name="object 13"/>
            <p:cNvSpPr/>
            <p:nvPr/>
          </p:nvSpPr>
          <p:spPr>
            <a:xfrm>
              <a:off x="3325604" y="5088644"/>
              <a:ext cx="85725" cy="97790"/>
            </a:xfrm>
            <a:custGeom>
              <a:avLst/>
              <a:gdLst/>
              <a:ahLst/>
              <a:cxnLst/>
              <a:rect l="l" t="t" r="r" b="b"/>
              <a:pathLst>
                <a:path w="85725" h="97789">
                  <a:moveTo>
                    <a:pt x="0" y="0"/>
                  </a:moveTo>
                  <a:lnTo>
                    <a:pt x="0" y="97264"/>
                  </a:lnTo>
                  <a:lnTo>
                    <a:pt x="85178" y="48632"/>
                  </a:lnTo>
                  <a:lnTo>
                    <a:pt x="0" y="0"/>
                  </a:lnTo>
                  <a:close/>
                </a:path>
              </a:pathLst>
            </a:custGeom>
            <a:solidFill>
              <a:srgbClr val="FFFFFF"/>
            </a:solidFill>
          </p:spPr>
          <p:txBody>
            <a:bodyPr wrap="square" lIns="0" tIns="0" rIns="0" bIns="0" rtlCol="0"/>
            <a:lstStyle/>
            <a:p/>
          </p:txBody>
        </p:sp>
        <p:sp>
          <p:nvSpPr>
            <p:cNvPr id="54" name="矩形 53"/>
            <p:cNvSpPr/>
            <p:nvPr/>
          </p:nvSpPr>
          <p:spPr>
            <a:xfrm>
              <a:off x="1957004" y="4940675"/>
              <a:ext cx="1805939" cy="369332"/>
            </a:xfrm>
            <a:prstGeom prst="rect">
              <a:avLst/>
            </a:prstGeom>
            <a:noFill/>
          </p:spPr>
          <p:txBody>
            <a:bodyPr wrap="square" rtlCol="0">
              <a:spAutoFit/>
            </a:bodyPr>
            <a:lstStyle/>
            <a:p>
              <a:r>
                <a:rPr lang="zh-CN" altLang="en-US" spc="600" dirty="0">
                  <a:solidFill>
                    <a:schemeClr val="bg1"/>
                  </a:solidFill>
                  <a:latin typeface="黑体" panose="02010609060101010101" pitchFamily="49" charset="-122"/>
                  <a:ea typeface="黑体" panose="02010609060101010101" pitchFamily="49" charset="-122"/>
                </a:rPr>
                <a:t>详情查看</a:t>
              </a:r>
              <a:endParaRPr lang="zh-CN" altLang="zh-CN" spc="600" dirty="0">
                <a:solidFill>
                  <a:schemeClr val="bg1"/>
                </a:solidFill>
                <a:latin typeface="黑体" panose="02010609060101010101" pitchFamily="49" charset="-122"/>
                <a:ea typeface="黑体" panose="02010609060101010101" pitchFamily="49"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1" name="object 21"/>
          <p:cNvSpPr/>
          <p:nvPr/>
        </p:nvSpPr>
        <p:spPr>
          <a:xfrm>
            <a:off x="738187" y="507626"/>
            <a:ext cx="534857" cy="465522"/>
          </a:xfrm>
          <a:prstGeom prst="rect">
            <a:avLst/>
          </a:prstGeom>
          <a:blipFill>
            <a:blip r:embed="rId2" cstate="print"/>
            <a:stretch>
              <a:fillRect/>
            </a:stretch>
          </a:blipFill>
        </p:spPr>
        <p:txBody>
          <a:bodyPr wrap="square" lIns="0" tIns="0" rIns="0" bIns="0" rtlCol="0"/>
          <a:lstStyle/>
          <a:p/>
        </p:txBody>
      </p:sp>
      <p:sp>
        <p:nvSpPr>
          <p:cNvPr id="67" name="矩形 66"/>
          <p:cNvSpPr/>
          <p:nvPr/>
        </p:nvSpPr>
        <p:spPr>
          <a:xfrm>
            <a:off x="1473796" y="439790"/>
            <a:ext cx="11226723"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a:t>
            </a:r>
            <a:r>
              <a:rPr lang="zh-CN" altLang="zh-CN" sz="3600" spc="600" dirty="0">
                <a:solidFill>
                  <a:schemeClr val="bg1"/>
                </a:solidFill>
                <a:latin typeface="微软雅黑" panose="020B0503020204020204" pitchFamily="34" charset="-122"/>
                <a:ea typeface="微软雅黑" panose="020B0503020204020204" pitchFamily="34" charset="-122"/>
              </a:rPr>
              <a:t>微信公众号用户人数</a:t>
            </a:r>
            <a:r>
              <a:rPr lang="zh-CN" altLang="en-US" sz="3600" spc="600" dirty="0">
                <a:solidFill>
                  <a:schemeClr val="bg1"/>
                </a:solidFill>
                <a:latin typeface="微软雅黑" panose="020B0503020204020204" pitchFamily="34" charset="-122"/>
                <a:ea typeface="微软雅黑" panose="020B0503020204020204" pitchFamily="34" charset="-122"/>
              </a:rPr>
              <a:t>持续</a:t>
            </a:r>
            <a:r>
              <a:rPr lang="zh-CN" altLang="zh-CN" sz="3600" spc="600" dirty="0">
                <a:solidFill>
                  <a:schemeClr val="bg1"/>
                </a:solidFill>
                <a:latin typeface="微软雅黑" panose="020B0503020204020204" pitchFamily="34" charset="-122"/>
                <a:ea typeface="微软雅黑" panose="020B0503020204020204" pitchFamily="34" charset="-122"/>
              </a:rPr>
              <a:t>增长</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68"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69" name="矩形 68"/>
          <p:cNvSpPr/>
          <p:nvPr/>
        </p:nvSpPr>
        <p:spPr>
          <a:xfrm>
            <a:off x="5097645" y="4916817"/>
            <a:ext cx="7086930" cy="732060"/>
          </a:xfrm>
          <a:prstGeom prst="rect">
            <a:avLst/>
          </a:prstGeom>
        </p:spPr>
        <p:txBody>
          <a:bodyPr wrap="square">
            <a:spAutoFit/>
          </a:bodyPr>
          <a:lstStyle/>
          <a:p>
            <a:pPr algn="ctr">
              <a:lnSpc>
                <a:spcPct val="200000"/>
              </a:lnSpc>
            </a:pPr>
            <a:r>
              <a:rPr lang="zh-CN" altLang="en-US" sz="2400" kern="100" spc="300" dirty="0">
                <a:solidFill>
                  <a:schemeClr val="bg1"/>
                </a:solidFill>
                <a:latin typeface="华文仿宋" panose="02010600040101010101" pitchFamily="2" charset="-122"/>
                <a:ea typeface="华文仿宋" panose="02010600040101010101" pitchFamily="2" charset="-122"/>
              </a:rPr>
              <a:t>同比增长</a:t>
            </a:r>
            <a:r>
              <a:rPr lang="en-US" altLang="zh-CN" sz="2400" kern="100" spc="300" dirty="0">
                <a:solidFill>
                  <a:schemeClr val="bg1"/>
                </a:solidFill>
                <a:latin typeface="华文仿宋" panose="02010600040101010101" pitchFamily="2" charset="-122"/>
                <a:ea typeface="华文仿宋" panose="02010600040101010101" pitchFamily="2" charset="-122"/>
              </a:rPr>
              <a:t>13.87%</a:t>
            </a:r>
            <a:r>
              <a:rPr lang="zh-CN" altLang="en-US" sz="2400" kern="100" spc="300" dirty="0">
                <a:solidFill>
                  <a:schemeClr val="bg1"/>
                </a:solidFill>
                <a:latin typeface="华文仿宋" panose="02010600040101010101" pitchFamily="2" charset="-122"/>
                <a:ea typeface="华文仿宋" panose="02010600040101010101" pitchFamily="2" charset="-122"/>
              </a:rPr>
              <a:t>。</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71" name="矩形 70"/>
          <p:cNvSpPr/>
          <p:nvPr/>
        </p:nvSpPr>
        <p:spPr>
          <a:xfrm>
            <a:off x="3264025" y="3998143"/>
            <a:ext cx="3592666"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72" name="矩形 71"/>
          <p:cNvSpPr/>
          <p:nvPr/>
        </p:nvSpPr>
        <p:spPr>
          <a:xfrm>
            <a:off x="1163543" y="3223831"/>
            <a:ext cx="6078380"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3"/>
                  <a:stretch>
                    <a:fillRect/>
                  </a:stretch>
                </a:blipFill>
                <a:effectLst/>
                <a:latin typeface="Microsoft JhengHei" panose="020B0604030504040204" charset="-120"/>
              </a:rPr>
              <a:t>66295.62</a:t>
            </a:r>
            <a:endParaRPr lang="zh-CN" altLang="en-US" sz="7200" b="1" dirty="0">
              <a:blipFill>
                <a:blip r:embed="rId3"/>
                <a:stretch>
                  <a:fillRect/>
                </a:stretch>
              </a:blipFill>
              <a:effectLst/>
              <a:latin typeface="Microsoft JhengHei" panose="020B0604030504040204" charset="-120"/>
            </a:endParaRPr>
          </a:p>
        </p:txBody>
      </p:sp>
      <p:sp>
        <p:nvSpPr>
          <p:cNvPr id="73" name="矩形 72"/>
          <p:cNvSpPr/>
          <p:nvPr/>
        </p:nvSpPr>
        <p:spPr>
          <a:xfrm>
            <a:off x="7312157" y="3646234"/>
            <a:ext cx="85711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人</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75" name="矩形 74"/>
          <p:cNvSpPr/>
          <p:nvPr/>
        </p:nvSpPr>
        <p:spPr>
          <a:xfrm>
            <a:off x="10613742" y="3998143"/>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76" name="矩形 75"/>
          <p:cNvSpPr/>
          <p:nvPr/>
        </p:nvSpPr>
        <p:spPr>
          <a:xfrm>
            <a:off x="9245590" y="3223148"/>
            <a:ext cx="4701667"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3"/>
                  <a:stretch>
                    <a:fillRect/>
                  </a:stretch>
                </a:blipFill>
                <a:effectLst/>
                <a:latin typeface="Microsoft JhengHei" panose="020B0604030504040204" charset="-120"/>
              </a:rPr>
              <a:t>75489.12</a:t>
            </a:r>
            <a:endParaRPr lang="zh-CN" altLang="en-US" sz="7200" b="1" dirty="0">
              <a:blipFill>
                <a:blip r:embed="rId3"/>
                <a:stretch>
                  <a:fillRect/>
                </a:stretch>
              </a:blipFill>
              <a:effectLst/>
              <a:latin typeface="Microsoft JhengHei" panose="020B0604030504040204" charset="-120"/>
            </a:endParaRPr>
          </a:p>
        </p:txBody>
      </p:sp>
      <p:sp>
        <p:nvSpPr>
          <p:cNvPr id="77" name="矩形 76"/>
          <p:cNvSpPr/>
          <p:nvPr/>
        </p:nvSpPr>
        <p:spPr>
          <a:xfrm>
            <a:off x="13913201" y="3681630"/>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人</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78" name="矩形 77"/>
          <p:cNvSpPr/>
          <p:nvPr/>
        </p:nvSpPr>
        <p:spPr>
          <a:xfrm>
            <a:off x="5097645" y="5595775"/>
            <a:ext cx="7086930" cy="1147558"/>
          </a:xfrm>
          <a:prstGeom prst="rect">
            <a:avLst/>
          </a:prstGeom>
        </p:spPr>
        <p:txBody>
          <a:bodyPr wrap="square">
            <a:spAutoFit/>
          </a:bodyPr>
          <a:lstStyle/>
          <a:p>
            <a:pPr algn="ctr">
              <a:lnSpc>
                <a:spcPct val="150000"/>
              </a:lnSpc>
            </a:pPr>
            <a:r>
              <a:rPr lang="zh-CN" altLang="zh-CN" sz="2400" kern="100" spc="300" dirty="0">
                <a:solidFill>
                  <a:schemeClr val="bg1"/>
                </a:solidFill>
                <a:latin typeface="华文仿宋" panose="02010600040101010101" pitchFamily="2" charset="-122"/>
                <a:ea typeface="华文仿宋" panose="02010600040101010101" pitchFamily="2" charset="-122"/>
              </a:rPr>
              <a:t>用户黏度更为增强，</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150000"/>
              </a:lnSpc>
            </a:pPr>
            <a:r>
              <a:rPr lang="zh-CN" altLang="zh-CN" sz="2400" kern="100" spc="300" dirty="0">
                <a:solidFill>
                  <a:schemeClr val="bg1"/>
                </a:solidFill>
                <a:latin typeface="华文仿宋" panose="02010600040101010101" pitchFamily="2" charset="-122"/>
                <a:ea typeface="华文仿宋" panose="02010600040101010101" pitchFamily="2" charset="-122"/>
              </a:rPr>
              <a:t>通过新媒体传播渠道实现了品牌的有效传播。</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66" name="object 10"/>
          <p:cNvSpPr txBox="1"/>
          <p:nvPr/>
        </p:nvSpPr>
        <p:spPr>
          <a:xfrm>
            <a:off x="1979406" y="1955583"/>
            <a:ext cx="7143194" cy="505267"/>
          </a:xfrm>
          <a:prstGeom prst="rect">
            <a:avLst/>
          </a:prstGeom>
        </p:spPr>
        <p:txBody>
          <a:bodyPr vert="horz" wrap="square" lIns="0" tIns="12700" rIns="0" bIns="0" rtlCol="0">
            <a:spAutoFit/>
          </a:bodyPr>
          <a:lstStyle>
            <a:defPPr>
              <a:defRPr lang="zh-CN"/>
            </a:defPPr>
            <a:lvl1pPr marL="12700">
              <a:spcBef>
                <a:spcPts val="100"/>
              </a:spcBef>
              <a:defRPr sz="2800">
                <a:solidFill>
                  <a:srgbClr val="DF49CF"/>
                </a:solidFill>
                <a:latin typeface="Microsoft JhengHei" panose="020B0604030504040204" charset="-120"/>
              </a:defRPr>
            </a:lvl1pPr>
          </a:lstStyle>
          <a:p>
            <a:r>
              <a:rPr lang="zh-CN" altLang="zh-CN" sz="3200" dirty="0"/>
              <a:t>企业微信公众号用户人数</a:t>
            </a:r>
            <a:r>
              <a:rPr lang="zh-CN" altLang="en-US" sz="3200" dirty="0"/>
              <a:t>均值</a:t>
            </a:r>
            <a:endParaRPr lang="zh-CN" altLang="en-US" sz="3200" dirty="0"/>
          </a:p>
        </p:txBody>
      </p:sp>
      <p:sp>
        <p:nvSpPr>
          <p:cNvPr id="16" name="object 11"/>
          <p:cNvSpPr/>
          <p:nvPr/>
        </p:nvSpPr>
        <p:spPr>
          <a:xfrm>
            <a:off x="1464001" y="2046171"/>
            <a:ext cx="320097" cy="320097"/>
          </a:xfrm>
          <a:prstGeom prst="rect">
            <a:avLst/>
          </a:prstGeom>
          <a:blipFill>
            <a:blip r:embed="rId4" cstate="print"/>
            <a:stretch>
              <a:fillRect/>
            </a:stretch>
          </a:blipFill>
        </p:spPr>
        <p:txBody>
          <a:bodyPr wrap="square" lIns="0" tIns="0" rIns="0" bIns="0" rtlCol="0"/>
          <a:lstStyle/>
          <a:p/>
        </p:txBody>
      </p:sp>
      <p:sp>
        <p:nvSpPr>
          <p:cNvPr id="6" name="矩形 5"/>
          <p:cNvSpPr/>
          <p:nvPr/>
        </p:nvSpPr>
        <p:spPr>
          <a:xfrm>
            <a:off x="-533400" y="521876"/>
            <a:ext cx="431800" cy="564245"/>
          </a:xfrm>
          <a:prstGeom prst="rect">
            <a:avLst/>
          </a:prstGeom>
          <a:blipFill>
            <a:blip r:embed="rId5"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bject 3"/>
          <p:cNvSpPr/>
          <p:nvPr/>
        </p:nvSpPr>
        <p:spPr>
          <a:xfrm>
            <a:off x="8804966" y="1817921"/>
            <a:ext cx="2284730" cy="2284730"/>
          </a:xfrm>
          <a:custGeom>
            <a:avLst/>
            <a:gdLst/>
            <a:ahLst/>
            <a:cxnLst/>
            <a:rect l="l" t="t" r="r" b="b"/>
            <a:pathLst>
              <a:path w="2284729" h="2284729">
                <a:moveTo>
                  <a:pt x="1142305" y="0"/>
                </a:moveTo>
                <a:lnTo>
                  <a:pt x="1094018" y="1002"/>
                </a:lnTo>
                <a:lnTo>
                  <a:pt x="1046242" y="3982"/>
                </a:lnTo>
                <a:lnTo>
                  <a:pt x="999017" y="8900"/>
                </a:lnTo>
                <a:lnTo>
                  <a:pt x="952381" y="15716"/>
                </a:lnTo>
                <a:lnTo>
                  <a:pt x="906376" y="24392"/>
                </a:lnTo>
                <a:lnTo>
                  <a:pt x="861040" y="34887"/>
                </a:lnTo>
                <a:lnTo>
                  <a:pt x="816412" y="47161"/>
                </a:lnTo>
                <a:lnTo>
                  <a:pt x="772534" y="61175"/>
                </a:lnTo>
                <a:lnTo>
                  <a:pt x="729444" y="76890"/>
                </a:lnTo>
                <a:lnTo>
                  <a:pt x="687182" y="94265"/>
                </a:lnTo>
                <a:lnTo>
                  <a:pt x="645788" y="113261"/>
                </a:lnTo>
                <a:lnTo>
                  <a:pt x="605301" y="133839"/>
                </a:lnTo>
                <a:lnTo>
                  <a:pt x="565762" y="155958"/>
                </a:lnTo>
                <a:lnTo>
                  <a:pt x="527208" y="179579"/>
                </a:lnTo>
                <a:lnTo>
                  <a:pt x="489681" y="204663"/>
                </a:lnTo>
                <a:lnTo>
                  <a:pt x="453220" y="231169"/>
                </a:lnTo>
                <a:lnTo>
                  <a:pt x="417865" y="259058"/>
                </a:lnTo>
                <a:lnTo>
                  <a:pt x="383654" y="288291"/>
                </a:lnTo>
                <a:lnTo>
                  <a:pt x="350629" y="318828"/>
                </a:lnTo>
                <a:lnTo>
                  <a:pt x="318828" y="350629"/>
                </a:lnTo>
                <a:lnTo>
                  <a:pt x="288291" y="383654"/>
                </a:lnTo>
                <a:lnTo>
                  <a:pt x="259058" y="417865"/>
                </a:lnTo>
                <a:lnTo>
                  <a:pt x="231169" y="453220"/>
                </a:lnTo>
                <a:lnTo>
                  <a:pt x="204663" y="489681"/>
                </a:lnTo>
                <a:lnTo>
                  <a:pt x="179579" y="527208"/>
                </a:lnTo>
                <a:lnTo>
                  <a:pt x="155958" y="565762"/>
                </a:lnTo>
                <a:lnTo>
                  <a:pt x="133839" y="605301"/>
                </a:lnTo>
                <a:lnTo>
                  <a:pt x="113261" y="645788"/>
                </a:lnTo>
                <a:lnTo>
                  <a:pt x="94152" y="687458"/>
                </a:lnTo>
                <a:lnTo>
                  <a:pt x="76890" y="729444"/>
                </a:lnTo>
                <a:lnTo>
                  <a:pt x="61175" y="772534"/>
                </a:lnTo>
                <a:lnTo>
                  <a:pt x="47161" y="816412"/>
                </a:lnTo>
                <a:lnTo>
                  <a:pt x="34887" y="861040"/>
                </a:lnTo>
                <a:lnTo>
                  <a:pt x="24392" y="906376"/>
                </a:lnTo>
                <a:lnTo>
                  <a:pt x="15716" y="952381"/>
                </a:lnTo>
                <a:lnTo>
                  <a:pt x="8900" y="999017"/>
                </a:lnTo>
                <a:lnTo>
                  <a:pt x="3980" y="1046270"/>
                </a:lnTo>
                <a:lnTo>
                  <a:pt x="1002" y="1094018"/>
                </a:lnTo>
                <a:lnTo>
                  <a:pt x="0" y="1142305"/>
                </a:lnTo>
                <a:lnTo>
                  <a:pt x="1017" y="1190833"/>
                </a:lnTo>
                <a:lnTo>
                  <a:pt x="3982" y="1238368"/>
                </a:lnTo>
                <a:lnTo>
                  <a:pt x="8900" y="1285593"/>
                </a:lnTo>
                <a:lnTo>
                  <a:pt x="15716" y="1332229"/>
                </a:lnTo>
                <a:lnTo>
                  <a:pt x="24392" y="1378234"/>
                </a:lnTo>
                <a:lnTo>
                  <a:pt x="34887" y="1423571"/>
                </a:lnTo>
                <a:lnTo>
                  <a:pt x="47161" y="1468198"/>
                </a:lnTo>
                <a:lnTo>
                  <a:pt x="61175" y="1512076"/>
                </a:lnTo>
                <a:lnTo>
                  <a:pt x="76890" y="1555166"/>
                </a:lnTo>
                <a:lnTo>
                  <a:pt x="94265" y="1597428"/>
                </a:lnTo>
                <a:lnTo>
                  <a:pt x="113261" y="1638822"/>
                </a:lnTo>
                <a:lnTo>
                  <a:pt x="133839" y="1679309"/>
                </a:lnTo>
                <a:lnTo>
                  <a:pt x="155967" y="1718865"/>
                </a:lnTo>
                <a:lnTo>
                  <a:pt x="179579" y="1757402"/>
                </a:lnTo>
                <a:lnTo>
                  <a:pt x="204663" y="1794929"/>
                </a:lnTo>
                <a:lnTo>
                  <a:pt x="231169" y="1831390"/>
                </a:lnTo>
                <a:lnTo>
                  <a:pt x="259058" y="1866746"/>
                </a:lnTo>
                <a:lnTo>
                  <a:pt x="288291" y="1900956"/>
                </a:lnTo>
                <a:lnTo>
                  <a:pt x="318828" y="1933982"/>
                </a:lnTo>
                <a:lnTo>
                  <a:pt x="350629" y="1965783"/>
                </a:lnTo>
                <a:lnTo>
                  <a:pt x="383654" y="1996319"/>
                </a:lnTo>
                <a:lnTo>
                  <a:pt x="417865" y="2025552"/>
                </a:lnTo>
                <a:lnTo>
                  <a:pt x="453220" y="2053442"/>
                </a:lnTo>
                <a:lnTo>
                  <a:pt x="489681" y="2079948"/>
                </a:lnTo>
                <a:lnTo>
                  <a:pt x="527208" y="2105032"/>
                </a:lnTo>
                <a:lnTo>
                  <a:pt x="565762" y="2128653"/>
                </a:lnTo>
                <a:lnTo>
                  <a:pt x="605301" y="2150772"/>
                </a:lnTo>
                <a:lnTo>
                  <a:pt x="645788" y="2171350"/>
                </a:lnTo>
                <a:lnTo>
                  <a:pt x="687182" y="2190346"/>
                </a:lnTo>
                <a:lnTo>
                  <a:pt x="729444" y="2207721"/>
                </a:lnTo>
                <a:lnTo>
                  <a:pt x="772534" y="2223436"/>
                </a:lnTo>
                <a:lnTo>
                  <a:pt x="816412" y="2237450"/>
                </a:lnTo>
                <a:lnTo>
                  <a:pt x="861040" y="2249724"/>
                </a:lnTo>
                <a:lnTo>
                  <a:pt x="906376" y="2260219"/>
                </a:lnTo>
                <a:lnTo>
                  <a:pt x="952381" y="2268895"/>
                </a:lnTo>
                <a:lnTo>
                  <a:pt x="999017" y="2275711"/>
                </a:lnTo>
                <a:lnTo>
                  <a:pt x="1046242" y="2280629"/>
                </a:lnTo>
                <a:lnTo>
                  <a:pt x="1094018" y="2283609"/>
                </a:lnTo>
                <a:lnTo>
                  <a:pt x="1142305" y="2284611"/>
                </a:lnTo>
                <a:lnTo>
                  <a:pt x="1190592" y="2283609"/>
                </a:lnTo>
                <a:lnTo>
                  <a:pt x="1238368" y="2280629"/>
                </a:lnTo>
                <a:lnTo>
                  <a:pt x="1285593" y="2275711"/>
                </a:lnTo>
                <a:lnTo>
                  <a:pt x="1332229" y="2268895"/>
                </a:lnTo>
                <a:lnTo>
                  <a:pt x="1378234" y="2260219"/>
                </a:lnTo>
                <a:lnTo>
                  <a:pt x="1423571" y="2249724"/>
                </a:lnTo>
                <a:lnTo>
                  <a:pt x="1468198" y="2237450"/>
                </a:lnTo>
                <a:lnTo>
                  <a:pt x="1512076" y="2223436"/>
                </a:lnTo>
                <a:lnTo>
                  <a:pt x="1555166" y="2207721"/>
                </a:lnTo>
                <a:lnTo>
                  <a:pt x="1597428" y="2190346"/>
                </a:lnTo>
                <a:lnTo>
                  <a:pt x="1638822" y="2171350"/>
                </a:lnTo>
                <a:lnTo>
                  <a:pt x="1679309" y="2150772"/>
                </a:lnTo>
                <a:lnTo>
                  <a:pt x="1718849" y="2128653"/>
                </a:lnTo>
                <a:lnTo>
                  <a:pt x="1757402" y="2105032"/>
                </a:lnTo>
                <a:lnTo>
                  <a:pt x="1794929" y="2079948"/>
                </a:lnTo>
                <a:lnTo>
                  <a:pt x="1831390" y="2053442"/>
                </a:lnTo>
                <a:lnTo>
                  <a:pt x="1866746" y="2025552"/>
                </a:lnTo>
                <a:lnTo>
                  <a:pt x="1900956" y="1996319"/>
                </a:lnTo>
                <a:lnTo>
                  <a:pt x="1933982" y="1965783"/>
                </a:lnTo>
                <a:lnTo>
                  <a:pt x="1965783" y="1933982"/>
                </a:lnTo>
                <a:lnTo>
                  <a:pt x="1996319" y="1900956"/>
                </a:lnTo>
                <a:lnTo>
                  <a:pt x="2025552" y="1866746"/>
                </a:lnTo>
                <a:lnTo>
                  <a:pt x="2053442" y="1831390"/>
                </a:lnTo>
                <a:lnTo>
                  <a:pt x="2079948" y="1794929"/>
                </a:lnTo>
                <a:lnTo>
                  <a:pt x="2101110" y="1763270"/>
                </a:lnTo>
                <a:lnTo>
                  <a:pt x="1142305" y="1763270"/>
                </a:lnTo>
                <a:lnTo>
                  <a:pt x="1093777" y="1761402"/>
                </a:lnTo>
                <a:lnTo>
                  <a:pt x="1046270" y="1755889"/>
                </a:lnTo>
                <a:lnTo>
                  <a:pt x="999923" y="1746870"/>
                </a:lnTo>
                <a:lnTo>
                  <a:pt x="954874" y="1734482"/>
                </a:lnTo>
                <a:lnTo>
                  <a:pt x="911225" y="1718849"/>
                </a:lnTo>
                <a:lnTo>
                  <a:pt x="869220" y="1700155"/>
                </a:lnTo>
                <a:lnTo>
                  <a:pt x="828892" y="1678490"/>
                </a:lnTo>
                <a:lnTo>
                  <a:pt x="790414" y="1654010"/>
                </a:lnTo>
                <a:lnTo>
                  <a:pt x="753923" y="1626851"/>
                </a:lnTo>
                <a:lnTo>
                  <a:pt x="719559" y="1597153"/>
                </a:lnTo>
                <a:lnTo>
                  <a:pt x="687458" y="1565052"/>
                </a:lnTo>
                <a:lnTo>
                  <a:pt x="657759" y="1530687"/>
                </a:lnTo>
                <a:lnTo>
                  <a:pt x="630601" y="1494197"/>
                </a:lnTo>
                <a:lnTo>
                  <a:pt x="606120" y="1455718"/>
                </a:lnTo>
                <a:lnTo>
                  <a:pt x="584456" y="1415390"/>
                </a:lnTo>
                <a:lnTo>
                  <a:pt x="565746" y="1373350"/>
                </a:lnTo>
                <a:lnTo>
                  <a:pt x="550128" y="1329736"/>
                </a:lnTo>
                <a:lnTo>
                  <a:pt x="537741" y="1284687"/>
                </a:lnTo>
                <a:lnTo>
                  <a:pt x="528722" y="1238340"/>
                </a:lnTo>
                <a:lnTo>
                  <a:pt x="523209" y="1190833"/>
                </a:lnTo>
                <a:lnTo>
                  <a:pt x="521341" y="1142305"/>
                </a:lnTo>
                <a:lnTo>
                  <a:pt x="523209" y="1093777"/>
                </a:lnTo>
                <a:lnTo>
                  <a:pt x="528727" y="1046242"/>
                </a:lnTo>
                <a:lnTo>
                  <a:pt x="537741" y="999923"/>
                </a:lnTo>
                <a:lnTo>
                  <a:pt x="550128" y="954874"/>
                </a:lnTo>
                <a:lnTo>
                  <a:pt x="565746" y="911260"/>
                </a:lnTo>
                <a:lnTo>
                  <a:pt x="584456" y="869220"/>
                </a:lnTo>
                <a:lnTo>
                  <a:pt x="606120" y="828892"/>
                </a:lnTo>
                <a:lnTo>
                  <a:pt x="630601" y="790414"/>
                </a:lnTo>
                <a:lnTo>
                  <a:pt x="657759" y="753923"/>
                </a:lnTo>
                <a:lnTo>
                  <a:pt x="687458" y="719559"/>
                </a:lnTo>
                <a:lnTo>
                  <a:pt x="719559" y="687458"/>
                </a:lnTo>
                <a:lnTo>
                  <a:pt x="753923" y="657759"/>
                </a:lnTo>
                <a:lnTo>
                  <a:pt x="790414" y="630601"/>
                </a:lnTo>
                <a:lnTo>
                  <a:pt x="828892" y="606120"/>
                </a:lnTo>
                <a:lnTo>
                  <a:pt x="869220" y="584456"/>
                </a:lnTo>
                <a:lnTo>
                  <a:pt x="911260" y="565746"/>
                </a:lnTo>
                <a:lnTo>
                  <a:pt x="954874" y="550128"/>
                </a:lnTo>
                <a:lnTo>
                  <a:pt x="999923" y="537741"/>
                </a:lnTo>
                <a:lnTo>
                  <a:pt x="1046270" y="528722"/>
                </a:lnTo>
                <a:lnTo>
                  <a:pt x="1093777" y="523209"/>
                </a:lnTo>
                <a:lnTo>
                  <a:pt x="1142305" y="521341"/>
                </a:lnTo>
                <a:lnTo>
                  <a:pt x="2101110" y="521341"/>
                </a:lnTo>
                <a:lnTo>
                  <a:pt x="2079948" y="489681"/>
                </a:lnTo>
                <a:lnTo>
                  <a:pt x="2053442" y="453220"/>
                </a:lnTo>
                <a:lnTo>
                  <a:pt x="2025552" y="417865"/>
                </a:lnTo>
                <a:lnTo>
                  <a:pt x="1996319" y="383654"/>
                </a:lnTo>
                <a:lnTo>
                  <a:pt x="1965783" y="350629"/>
                </a:lnTo>
                <a:lnTo>
                  <a:pt x="1933982" y="318828"/>
                </a:lnTo>
                <a:lnTo>
                  <a:pt x="1900956" y="288291"/>
                </a:lnTo>
                <a:lnTo>
                  <a:pt x="1866746" y="259058"/>
                </a:lnTo>
                <a:lnTo>
                  <a:pt x="1831390" y="231169"/>
                </a:lnTo>
                <a:lnTo>
                  <a:pt x="1794929" y="204663"/>
                </a:lnTo>
                <a:lnTo>
                  <a:pt x="1757402" y="179579"/>
                </a:lnTo>
                <a:lnTo>
                  <a:pt x="1718849" y="155958"/>
                </a:lnTo>
                <a:lnTo>
                  <a:pt x="1679309" y="133839"/>
                </a:lnTo>
                <a:lnTo>
                  <a:pt x="1638822" y="113261"/>
                </a:lnTo>
                <a:lnTo>
                  <a:pt x="1597428" y="94265"/>
                </a:lnTo>
                <a:lnTo>
                  <a:pt x="1555166" y="76890"/>
                </a:lnTo>
                <a:lnTo>
                  <a:pt x="1512076" y="61175"/>
                </a:lnTo>
                <a:lnTo>
                  <a:pt x="1468198" y="47161"/>
                </a:lnTo>
                <a:lnTo>
                  <a:pt x="1423571" y="34887"/>
                </a:lnTo>
                <a:lnTo>
                  <a:pt x="1378234" y="24392"/>
                </a:lnTo>
                <a:lnTo>
                  <a:pt x="1332229" y="15716"/>
                </a:lnTo>
                <a:lnTo>
                  <a:pt x="1285593" y="8900"/>
                </a:lnTo>
                <a:lnTo>
                  <a:pt x="1238368" y="3982"/>
                </a:lnTo>
                <a:lnTo>
                  <a:pt x="1190592" y="1002"/>
                </a:lnTo>
                <a:lnTo>
                  <a:pt x="1142305" y="0"/>
                </a:lnTo>
                <a:close/>
              </a:path>
              <a:path w="2284729" h="2284729">
                <a:moveTo>
                  <a:pt x="2101110" y="521341"/>
                </a:moveTo>
                <a:lnTo>
                  <a:pt x="1142305" y="521341"/>
                </a:lnTo>
                <a:lnTo>
                  <a:pt x="1190833" y="523209"/>
                </a:lnTo>
                <a:lnTo>
                  <a:pt x="1238339" y="528722"/>
                </a:lnTo>
                <a:lnTo>
                  <a:pt x="1284686" y="537741"/>
                </a:lnTo>
                <a:lnTo>
                  <a:pt x="1329736" y="550128"/>
                </a:lnTo>
                <a:lnTo>
                  <a:pt x="1373384" y="565762"/>
                </a:lnTo>
                <a:lnTo>
                  <a:pt x="1415390" y="584456"/>
                </a:lnTo>
                <a:lnTo>
                  <a:pt x="1455718" y="606120"/>
                </a:lnTo>
                <a:lnTo>
                  <a:pt x="1494196" y="630601"/>
                </a:lnTo>
                <a:lnTo>
                  <a:pt x="1530687" y="657759"/>
                </a:lnTo>
                <a:lnTo>
                  <a:pt x="1565052" y="687458"/>
                </a:lnTo>
                <a:lnTo>
                  <a:pt x="1597152" y="719559"/>
                </a:lnTo>
                <a:lnTo>
                  <a:pt x="1626851" y="753923"/>
                </a:lnTo>
                <a:lnTo>
                  <a:pt x="1654010" y="790414"/>
                </a:lnTo>
                <a:lnTo>
                  <a:pt x="1678490" y="828892"/>
                </a:lnTo>
                <a:lnTo>
                  <a:pt x="1700154" y="869220"/>
                </a:lnTo>
                <a:lnTo>
                  <a:pt x="1718865" y="911260"/>
                </a:lnTo>
                <a:lnTo>
                  <a:pt x="1734482" y="954874"/>
                </a:lnTo>
                <a:lnTo>
                  <a:pt x="1746870" y="999923"/>
                </a:lnTo>
                <a:lnTo>
                  <a:pt x="1755889" y="1046270"/>
                </a:lnTo>
                <a:lnTo>
                  <a:pt x="1761402" y="1093777"/>
                </a:lnTo>
                <a:lnTo>
                  <a:pt x="1763270" y="1142305"/>
                </a:lnTo>
                <a:lnTo>
                  <a:pt x="1761402" y="1190833"/>
                </a:lnTo>
                <a:lnTo>
                  <a:pt x="1755884" y="1238368"/>
                </a:lnTo>
                <a:lnTo>
                  <a:pt x="1746870" y="1284687"/>
                </a:lnTo>
                <a:lnTo>
                  <a:pt x="1734482" y="1329736"/>
                </a:lnTo>
                <a:lnTo>
                  <a:pt x="1718865" y="1373350"/>
                </a:lnTo>
                <a:lnTo>
                  <a:pt x="1700154" y="1415390"/>
                </a:lnTo>
                <a:lnTo>
                  <a:pt x="1678490" y="1455718"/>
                </a:lnTo>
                <a:lnTo>
                  <a:pt x="1654010" y="1494197"/>
                </a:lnTo>
                <a:lnTo>
                  <a:pt x="1626851" y="1530687"/>
                </a:lnTo>
                <a:lnTo>
                  <a:pt x="1597152" y="1565052"/>
                </a:lnTo>
                <a:lnTo>
                  <a:pt x="1565052" y="1597153"/>
                </a:lnTo>
                <a:lnTo>
                  <a:pt x="1530687" y="1626851"/>
                </a:lnTo>
                <a:lnTo>
                  <a:pt x="1494196" y="1654010"/>
                </a:lnTo>
                <a:lnTo>
                  <a:pt x="1455718" y="1678490"/>
                </a:lnTo>
                <a:lnTo>
                  <a:pt x="1415390" y="1700155"/>
                </a:lnTo>
                <a:lnTo>
                  <a:pt x="1373350" y="1718865"/>
                </a:lnTo>
                <a:lnTo>
                  <a:pt x="1329736" y="1734482"/>
                </a:lnTo>
                <a:lnTo>
                  <a:pt x="1284686" y="1746870"/>
                </a:lnTo>
                <a:lnTo>
                  <a:pt x="1238339" y="1755889"/>
                </a:lnTo>
                <a:lnTo>
                  <a:pt x="1190833" y="1761402"/>
                </a:lnTo>
                <a:lnTo>
                  <a:pt x="1142305" y="1763270"/>
                </a:lnTo>
                <a:lnTo>
                  <a:pt x="2101110" y="1763270"/>
                </a:lnTo>
                <a:lnTo>
                  <a:pt x="2128653" y="1718849"/>
                </a:lnTo>
                <a:lnTo>
                  <a:pt x="2150772" y="1679309"/>
                </a:lnTo>
                <a:lnTo>
                  <a:pt x="2171350" y="1638822"/>
                </a:lnTo>
                <a:lnTo>
                  <a:pt x="2190459" y="1597153"/>
                </a:lnTo>
                <a:lnTo>
                  <a:pt x="2207721" y="1555166"/>
                </a:lnTo>
                <a:lnTo>
                  <a:pt x="2223436" y="1512076"/>
                </a:lnTo>
                <a:lnTo>
                  <a:pt x="2237450" y="1468198"/>
                </a:lnTo>
                <a:lnTo>
                  <a:pt x="2249724" y="1423571"/>
                </a:lnTo>
                <a:lnTo>
                  <a:pt x="2260219" y="1378234"/>
                </a:lnTo>
                <a:lnTo>
                  <a:pt x="2268895" y="1332229"/>
                </a:lnTo>
                <a:lnTo>
                  <a:pt x="2275711" y="1285593"/>
                </a:lnTo>
                <a:lnTo>
                  <a:pt x="2280631" y="1238340"/>
                </a:lnTo>
                <a:lnTo>
                  <a:pt x="2283609" y="1190592"/>
                </a:lnTo>
                <a:lnTo>
                  <a:pt x="2284611" y="1142305"/>
                </a:lnTo>
                <a:lnTo>
                  <a:pt x="2283594" y="1093777"/>
                </a:lnTo>
                <a:lnTo>
                  <a:pt x="2280629" y="1046242"/>
                </a:lnTo>
                <a:lnTo>
                  <a:pt x="2275711" y="999017"/>
                </a:lnTo>
                <a:lnTo>
                  <a:pt x="2268895" y="952381"/>
                </a:lnTo>
                <a:lnTo>
                  <a:pt x="2260219" y="906376"/>
                </a:lnTo>
                <a:lnTo>
                  <a:pt x="2249724" y="861040"/>
                </a:lnTo>
                <a:lnTo>
                  <a:pt x="2237450" y="816412"/>
                </a:lnTo>
                <a:lnTo>
                  <a:pt x="2223436" y="772534"/>
                </a:lnTo>
                <a:lnTo>
                  <a:pt x="2207721" y="729444"/>
                </a:lnTo>
                <a:lnTo>
                  <a:pt x="2190346" y="687182"/>
                </a:lnTo>
                <a:lnTo>
                  <a:pt x="2171350" y="645788"/>
                </a:lnTo>
                <a:lnTo>
                  <a:pt x="2150772" y="605301"/>
                </a:lnTo>
                <a:lnTo>
                  <a:pt x="2128644" y="565746"/>
                </a:lnTo>
                <a:lnTo>
                  <a:pt x="2105032" y="527208"/>
                </a:lnTo>
                <a:lnTo>
                  <a:pt x="2101110" y="521341"/>
                </a:lnTo>
                <a:close/>
              </a:path>
            </a:pathLst>
          </a:custGeom>
          <a:solidFill>
            <a:srgbClr val="FFFFFF">
              <a:alpha val="1179"/>
            </a:srgbClr>
          </a:solidFill>
        </p:spPr>
        <p:txBody>
          <a:bodyPr wrap="square" lIns="0" tIns="0" rIns="0" bIns="0" rtlCol="0"/>
          <a:lstStyle/>
          <a:p/>
        </p:txBody>
      </p:sp>
      <p:sp>
        <p:nvSpPr>
          <p:cNvPr id="34" name="矩形 33"/>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关注人数排名前十企业微信公众号</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1444838" y="2189363"/>
            <a:ext cx="6529022" cy="2234138"/>
          </a:xfrm>
          <a:prstGeom prst="rect">
            <a:avLst/>
          </a:prstGeom>
        </p:spPr>
        <p:txBody>
          <a:bodyPr wrap="square">
            <a:spAutoFit/>
          </a:bodyPr>
          <a:lstStyle/>
          <a:p>
            <a:pPr>
              <a:lnSpc>
                <a:spcPct val="200000"/>
              </a:lnSpc>
            </a:pPr>
            <a:r>
              <a:rPr lang="zh-HK" altLang="zh-CN" kern="100" spc="300" dirty="0">
                <a:solidFill>
                  <a:schemeClr val="bg1"/>
                </a:solidFill>
                <a:latin typeface="华文仿宋" panose="02010600040101010101" pitchFamily="2" charset="-122"/>
                <a:ea typeface="华文仿宋" panose="02010600040101010101" pitchFamily="2" charset="-122"/>
              </a:rPr>
              <a:t>在全部</a:t>
            </a:r>
            <a:r>
              <a:rPr lang="en-US" altLang="zh-CN" kern="100" spc="300" dirty="0">
                <a:solidFill>
                  <a:schemeClr val="bg1"/>
                </a:solidFill>
                <a:latin typeface="华文仿宋" panose="02010600040101010101" pitchFamily="2" charset="-122"/>
                <a:ea typeface="华文仿宋" panose="02010600040101010101" pitchFamily="2" charset="-122"/>
              </a:rPr>
              <a:t>154</a:t>
            </a:r>
            <a:r>
              <a:rPr lang="zh-HK" altLang="zh-CN" kern="100" spc="300" dirty="0">
                <a:solidFill>
                  <a:schemeClr val="bg1"/>
                </a:solidFill>
                <a:latin typeface="华文仿宋" panose="02010600040101010101" pitchFamily="2" charset="-122"/>
                <a:ea typeface="华文仿宋" panose="02010600040101010101" pitchFamily="2" charset="-122"/>
              </a:rPr>
              <a:t>个企业公众号中</a:t>
            </a:r>
            <a:r>
              <a:rPr lang="zh-CN" altLang="en-US" kern="100" spc="300" dirty="0">
                <a:solidFill>
                  <a:schemeClr val="bg1"/>
                </a:solidFill>
                <a:latin typeface="华文仿宋" panose="02010600040101010101" pitchFamily="2" charset="-122"/>
                <a:ea typeface="华文仿宋" panose="02010600040101010101" pitchFamily="2" charset="-122"/>
              </a:rPr>
              <a:t>，</a:t>
            </a:r>
            <a:endParaRPr lang="en-US" altLang="zh-CN"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CN" altLang="zh-CN" kern="100" spc="300" dirty="0">
                <a:solidFill>
                  <a:schemeClr val="bg1"/>
                </a:solidFill>
                <a:latin typeface="华文仿宋" panose="02010600040101010101" pitchFamily="2" charset="-122"/>
                <a:ea typeface="华文仿宋" panose="02010600040101010101" pitchFamily="2" charset="-122"/>
              </a:rPr>
              <a:t>用户人数的均值为</a:t>
            </a:r>
            <a:r>
              <a:rPr lang="en-US" altLang="zh-CN" kern="100" spc="300" dirty="0">
                <a:solidFill>
                  <a:schemeClr val="bg1"/>
                </a:solidFill>
                <a:latin typeface="华文仿宋" panose="02010600040101010101" pitchFamily="2" charset="-122"/>
                <a:ea typeface="华文仿宋" panose="02010600040101010101" pitchFamily="2" charset="-122"/>
              </a:rPr>
              <a:t>40128</a:t>
            </a:r>
            <a:r>
              <a:rPr lang="zh-CN" altLang="zh-CN" kern="100" spc="300" dirty="0">
                <a:solidFill>
                  <a:schemeClr val="bg1"/>
                </a:solidFill>
                <a:latin typeface="华文仿宋" panose="02010600040101010101" pitchFamily="2" charset="-122"/>
                <a:ea typeface="华文仿宋" panose="02010600040101010101" pitchFamily="2" charset="-122"/>
              </a:rPr>
              <a:t>，</a:t>
            </a:r>
            <a:endParaRPr lang="en-US" altLang="zh-CN"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HK" altLang="zh-CN" kern="100" spc="300" dirty="0">
                <a:solidFill>
                  <a:schemeClr val="bg1"/>
                </a:solidFill>
                <a:latin typeface="华文仿宋" panose="02010600040101010101" pitchFamily="2" charset="-122"/>
                <a:ea typeface="华文仿宋" panose="02010600040101010101" pitchFamily="2" charset="-122"/>
              </a:rPr>
              <a:t>只有</a:t>
            </a:r>
            <a:r>
              <a:rPr lang="en-US" altLang="zh-CN" kern="100" spc="300" dirty="0">
                <a:solidFill>
                  <a:schemeClr val="bg1"/>
                </a:solidFill>
                <a:latin typeface="华文仿宋" panose="02010600040101010101" pitchFamily="2" charset="-122"/>
                <a:ea typeface="华文仿宋" panose="02010600040101010101" pitchFamily="2" charset="-122"/>
              </a:rPr>
              <a:t>32</a:t>
            </a:r>
            <a:r>
              <a:rPr lang="zh-HK" altLang="zh-CN" kern="100" spc="300" dirty="0">
                <a:solidFill>
                  <a:schemeClr val="bg1"/>
                </a:solidFill>
                <a:latin typeface="华文仿宋" panose="02010600040101010101" pitchFamily="2" charset="-122"/>
                <a:ea typeface="华文仿宋" panose="02010600040101010101" pitchFamily="2" charset="-122"/>
              </a:rPr>
              <a:t>个</a:t>
            </a:r>
            <a:r>
              <a:rPr lang="zh-CN" altLang="zh-CN" kern="100" spc="300" dirty="0">
                <a:solidFill>
                  <a:schemeClr val="bg1"/>
                </a:solidFill>
                <a:latin typeface="华文仿宋" panose="02010600040101010101" pitchFamily="2" charset="-122"/>
                <a:ea typeface="华文仿宋" panose="02010600040101010101" pitchFamily="2" charset="-122"/>
              </a:rPr>
              <a:t>企业微信公众号</a:t>
            </a:r>
            <a:r>
              <a:rPr lang="zh-HK" altLang="zh-CN" kern="100" spc="300" dirty="0">
                <a:solidFill>
                  <a:schemeClr val="bg1"/>
                </a:solidFill>
                <a:latin typeface="华文仿宋" panose="02010600040101010101" pitchFamily="2" charset="-122"/>
                <a:ea typeface="华文仿宋" panose="02010600040101010101" pitchFamily="2" charset="-122"/>
              </a:rPr>
              <a:t>在用户人数上超过了均值，</a:t>
            </a:r>
            <a:endParaRPr lang="en-US" altLang="zh-HK"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HK" altLang="zh-CN" kern="100" spc="300" dirty="0">
                <a:solidFill>
                  <a:schemeClr val="bg1"/>
                </a:solidFill>
                <a:latin typeface="华文仿宋" panose="02010600040101010101" pitchFamily="2" charset="-122"/>
                <a:ea typeface="华文仿宋" panose="02010600040101010101" pitchFamily="2" charset="-122"/>
              </a:rPr>
              <a:t>另有</a:t>
            </a:r>
            <a:r>
              <a:rPr lang="en-US" altLang="zh-CN" kern="100" spc="300" dirty="0">
                <a:solidFill>
                  <a:schemeClr val="bg1"/>
                </a:solidFill>
                <a:latin typeface="华文仿宋" panose="02010600040101010101" pitchFamily="2" charset="-122"/>
                <a:ea typeface="华文仿宋" panose="02010600040101010101" pitchFamily="2" charset="-122"/>
              </a:rPr>
              <a:t>18</a:t>
            </a:r>
            <a:r>
              <a:rPr lang="zh-HK" altLang="zh-CN" kern="100" spc="300" dirty="0">
                <a:solidFill>
                  <a:schemeClr val="bg1"/>
                </a:solidFill>
                <a:latin typeface="华文仿宋" panose="02010600040101010101" pitchFamily="2" charset="-122"/>
                <a:ea typeface="华文仿宋" panose="02010600040101010101" pitchFamily="2" charset="-122"/>
              </a:rPr>
              <a:t>个企业的微信公众号用户人数不足</a:t>
            </a:r>
            <a:r>
              <a:rPr lang="en-US" altLang="zh-CN" kern="100" spc="300" dirty="0">
                <a:solidFill>
                  <a:schemeClr val="bg1"/>
                </a:solidFill>
                <a:latin typeface="华文仿宋" panose="02010600040101010101" pitchFamily="2" charset="-122"/>
                <a:ea typeface="华文仿宋" panose="02010600040101010101" pitchFamily="2" charset="-122"/>
              </a:rPr>
              <a:t>1000</a:t>
            </a:r>
            <a:r>
              <a:rPr lang="zh-HK" altLang="zh-CN" kern="100" spc="300" dirty="0">
                <a:solidFill>
                  <a:schemeClr val="bg1"/>
                </a:solidFill>
                <a:latin typeface="华文仿宋" panose="02010600040101010101" pitchFamily="2" charset="-122"/>
                <a:ea typeface="华文仿宋" panose="02010600040101010101" pitchFamily="2" charset="-122"/>
              </a:rPr>
              <a:t>人。</a:t>
            </a:r>
            <a:endParaRPr lang="en-US" altLang="zh-CN" kern="100" spc="300" dirty="0">
              <a:solidFill>
                <a:schemeClr val="bg1"/>
              </a:solidFill>
              <a:latin typeface="华文仿宋" panose="02010600040101010101" pitchFamily="2" charset="-122"/>
              <a:ea typeface="华文仿宋" panose="02010600040101010101" pitchFamily="2" charset="-122"/>
            </a:endParaRPr>
          </a:p>
        </p:txBody>
      </p:sp>
      <p:grpSp>
        <p:nvGrpSpPr>
          <p:cNvPr id="7" name="组合 6"/>
          <p:cNvGrpSpPr/>
          <p:nvPr/>
        </p:nvGrpSpPr>
        <p:grpSpPr>
          <a:xfrm>
            <a:off x="8304524" y="1378688"/>
            <a:ext cx="2618899" cy="5350764"/>
            <a:chOff x="8317224" y="414535"/>
            <a:chExt cx="2618899" cy="5350764"/>
          </a:xfrm>
        </p:grpSpPr>
        <p:cxnSp>
          <p:nvCxnSpPr>
            <p:cNvPr id="3" name="直接连接符 2"/>
            <p:cNvCxnSpPr/>
            <p:nvPr/>
          </p:nvCxnSpPr>
          <p:spPr>
            <a:xfrm>
              <a:off x="10283966" y="968788"/>
              <a:ext cx="0" cy="4475924"/>
            </a:xfrm>
            <a:prstGeom prst="line">
              <a:avLst/>
            </a:prstGeom>
            <a:ln>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8317224" y="414535"/>
              <a:ext cx="1967524" cy="646331"/>
              <a:chOff x="8320540" y="414535"/>
              <a:chExt cx="1967524" cy="646331"/>
            </a:xfrm>
          </p:grpSpPr>
          <p:sp>
            <p:nvSpPr>
              <p:cNvPr id="4" name="矩形 3"/>
              <p:cNvSpPr/>
              <p:nvPr/>
            </p:nvSpPr>
            <p:spPr>
              <a:xfrm>
                <a:off x="8320540" y="431913"/>
                <a:ext cx="1967524" cy="617877"/>
              </a:xfrm>
              <a:prstGeom prst="rect">
                <a:avLst/>
              </a:prstGeom>
              <a:noFill/>
              <a:ln w="12700">
                <a:solidFill>
                  <a:srgbClr val="FFC000"/>
                </a:solid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p:cNvSpPr/>
              <p:nvPr/>
            </p:nvSpPr>
            <p:spPr>
              <a:xfrm>
                <a:off x="8358690" y="414535"/>
                <a:ext cx="1891225" cy="646331"/>
              </a:xfrm>
              <a:prstGeom prst="rect">
                <a:avLst/>
              </a:prstGeom>
            </p:spPr>
            <p:txBody>
              <a:bodyPr wrap="square">
                <a:spAutoFit/>
              </a:bodyPr>
              <a:lstStyle/>
              <a:p>
                <a:pPr algn="ctr"/>
                <a:r>
                  <a:rPr lang="en-US" altLang="zh-CN" kern="100" spc="300" dirty="0">
                    <a:solidFill>
                      <a:srgbClr val="FFC000"/>
                    </a:solidFill>
                    <a:latin typeface="+mj-ea"/>
                    <a:ea typeface="+mj-ea"/>
                  </a:rPr>
                  <a:t>154</a:t>
                </a:r>
                <a:r>
                  <a:rPr lang="zh-CN" altLang="en-US" kern="100" spc="300" dirty="0">
                    <a:solidFill>
                      <a:srgbClr val="FFC000"/>
                    </a:solidFill>
                    <a:latin typeface="+mj-ea"/>
                    <a:ea typeface="+mj-ea"/>
                  </a:rPr>
                  <a:t>企业样本关注人数均值</a:t>
                </a:r>
                <a:endParaRPr lang="en-US" altLang="zh-CN" kern="100" spc="300" dirty="0">
                  <a:solidFill>
                    <a:srgbClr val="FFC000"/>
                  </a:solidFill>
                  <a:latin typeface="+mj-ea"/>
                  <a:ea typeface="+mj-ea"/>
                </a:endParaRPr>
              </a:p>
            </p:txBody>
          </p:sp>
        </p:grpSp>
        <p:sp>
          <p:nvSpPr>
            <p:cNvPr id="35" name="矩形 34"/>
            <p:cNvSpPr/>
            <p:nvPr/>
          </p:nvSpPr>
          <p:spPr>
            <a:xfrm>
              <a:off x="9044898" y="5254775"/>
              <a:ext cx="1891225" cy="510524"/>
            </a:xfrm>
            <a:prstGeom prst="rect">
              <a:avLst/>
            </a:prstGeom>
          </p:spPr>
          <p:txBody>
            <a:bodyPr wrap="square">
              <a:spAutoFit/>
            </a:bodyPr>
            <a:lstStyle/>
            <a:p>
              <a:pPr algn="ctr">
                <a:lnSpc>
                  <a:spcPct val="200000"/>
                </a:lnSpc>
              </a:pPr>
              <a:r>
                <a:rPr lang="en-US" altLang="zh-CN" sz="1600" kern="100" dirty="0">
                  <a:solidFill>
                    <a:srgbClr val="FFC000"/>
                  </a:solidFill>
                  <a:latin typeface="+mj-ea"/>
                  <a:ea typeface="+mj-ea"/>
                </a:rPr>
                <a:t>40128</a:t>
              </a:r>
              <a:endParaRPr lang="en-US" altLang="zh-CN" sz="1600" kern="100" dirty="0">
                <a:solidFill>
                  <a:srgbClr val="FFC000"/>
                </a:solidFill>
                <a:latin typeface="+mj-ea"/>
                <a:ea typeface="+mj-ea"/>
              </a:endParaRPr>
            </a:p>
          </p:txBody>
        </p:sp>
      </p:grpSp>
      <p:grpSp>
        <p:nvGrpSpPr>
          <p:cNvPr id="36" name="组合 35"/>
          <p:cNvGrpSpPr/>
          <p:nvPr/>
        </p:nvGrpSpPr>
        <p:grpSpPr>
          <a:xfrm>
            <a:off x="9797294" y="1379304"/>
            <a:ext cx="2618696" cy="5350764"/>
            <a:chOff x="9632794" y="414535"/>
            <a:chExt cx="2618696" cy="5350764"/>
          </a:xfrm>
        </p:grpSpPr>
        <p:cxnSp>
          <p:nvCxnSpPr>
            <p:cNvPr id="37" name="直接连接符 36"/>
            <p:cNvCxnSpPr/>
            <p:nvPr/>
          </p:nvCxnSpPr>
          <p:spPr>
            <a:xfrm>
              <a:off x="10283966" y="968788"/>
              <a:ext cx="0" cy="4475924"/>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10283966" y="414535"/>
              <a:ext cx="1967524" cy="646331"/>
              <a:chOff x="10287282" y="414535"/>
              <a:chExt cx="1967524" cy="646331"/>
            </a:xfrm>
          </p:grpSpPr>
          <p:sp>
            <p:nvSpPr>
              <p:cNvPr id="40" name="矩形 39"/>
              <p:cNvSpPr/>
              <p:nvPr/>
            </p:nvSpPr>
            <p:spPr>
              <a:xfrm>
                <a:off x="10287282" y="431913"/>
                <a:ext cx="1967524" cy="617877"/>
              </a:xfrm>
              <a:prstGeom prst="rect">
                <a:avLst/>
              </a:prstGeom>
              <a:noFill/>
              <a:ln w="12700">
                <a:solidFill>
                  <a:srgbClr val="FF0000"/>
                </a:solid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p:cNvSpPr/>
              <p:nvPr/>
            </p:nvSpPr>
            <p:spPr>
              <a:xfrm>
                <a:off x="10325432" y="414535"/>
                <a:ext cx="1891225" cy="646331"/>
              </a:xfrm>
              <a:prstGeom prst="rect">
                <a:avLst/>
              </a:prstGeom>
            </p:spPr>
            <p:txBody>
              <a:bodyPr wrap="square">
                <a:spAutoFit/>
              </a:bodyPr>
              <a:lstStyle/>
              <a:p>
                <a:pPr algn="ctr"/>
                <a:r>
                  <a:rPr lang="en-US" altLang="zh-CN" kern="100" spc="300" dirty="0">
                    <a:solidFill>
                      <a:srgbClr val="FF0000"/>
                    </a:solidFill>
                    <a:latin typeface="+mj-ea"/>
                    <a:ea typeface="+mj-ea"/>
                  </a:rPr>
                  <a:t>75</a:t>
                </a:r>
                <a:r>
                  <a:rPr lang="zh-CN" altLang="en-US" kern="100" spc="300" dirty="0">
                    <a:solidFill>
                      <a:srgbClr val="FF0000"/>
                    </a:solidFill>
                    <a:latin typeface="+mj-ea"/>
                    <a:ea typeface="+mj-ea"/>
                  </a:rPr>
                  <a:t>企业样本</a:t>
                </a:r>
                <a:endParaRPr lang="en-US" altLang="zh-CN" kern="100" spc="300" dirty="0">
                  <a:solidFill>
                    <a:srgbClr val="FF0000"/>
                  </a:solidFill>
                  <a:latin typeface="+mj-ea"/>
                  <a:ea typeface="+mj-ea"/>
                </a:endParaRPr>
              </a:p>
              <a:p>
                <a:pPr algn="ctr"/>
                <a:r>
                  <a:rPr lang="zh-CN" altLang="en-US" kern="100" spc="300" dirty="0">
                    <a:solidFill>
                      <a:srgbClr val="FF0000"/>
                    </a:solidFill>
                    <a:latin typeface="+mj-ea"/>
                    <a:ea typeface="+mj-ea"/>
                  </a:rPr>
                  <a:t>关注人数均值</a:t>
                </a:r>
                <a:endParaRPr lang="en-US" altLang="zh-CN" kern="100" spc="300" dirty="0">
                  <a:solidFill>
                    <a:srgbClr val="FF0000"/>
                  </a:solidFill>
                  <a:latin typeface="+mj-ea"/>
                  <a:ea typeface="+mj-ea"/>
                </a:endParaRPr>
              </a:p>
            </p:txBody>
          </p:sp>
        </p:grpSp>
        <p:sp>
          <p:nvSpPr>
            <p:cNvPr id="39" name="矩形 38"/>
            <p:cNvSpPr/>
            <p:nvPr/>
          </p:nvSpPr>
          <p:spPr>
            <a:xfrm>
              <a:off x="9632794" y="5254775"/>
              <a:ext cx="1891225" cy="510524"/>
            </a:xfrm>
            <a:prstGeom prst="rect">
              <a:avLst/>
            </a:prstGeom>
          </p:spPr>
          <p:txBody>
            <a:bodyPr wrap="square">
              <a:spAutoFit/>
            </a:bodyPr>
            <a:lstStyle/>
            <a:p>
              <a:pPr algn="ctr">
                <a:lnSpc>
                  <a:spcPct val="200000"/>
                </a:lnSpc>
              </a:pPr>
              <a:r>
                <a:rPr lang="en-US" altLang="zh-CN" sz="1600" kern="100" dirty="0">
                  <a:solidFill>
                    <a:srgbClr val="FF0000"/>
                  </a:solidFill>
                  <a:latin typeface="+mj-ea"/>
                  <a:ea typeface="+mj-ea"/>
                </a:rPr>
                <a:t>75489</a:t>
              </a:r>
              <a:endParaRPr lang="en-US" altLang="zh-CN" sz="1600" kern="100" dirty="0">
                <a:solidFill>
                  <a:srgbClr val="FF0000"/>
                </a:solidFill>
                <a:latin typeface="+mj-ea"/>
                <a:ea typeface="+mj-ea"/>
              </a:endParaRPr>
            </a:p>
          </p:txBody>
        </p:sp>
      </p:grpSp>
      <p:sp>
        <p:nvSpPr>
          <p:cNvPr id="20"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4"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5" name="矩形 24"/>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grpSp>
        <p:nvGrpSpPr>
          <p:cNvPr id="9" name="组合 8" hidden="1"/>
          <p:cNvGrpSpPr/>
          <p:nvPr/>
        </p:nvGrpSpPr>
        <p:grpSpPr>
          <a:xfrm>
            <a:off x="8442856" y="1910405"/>
            <a:ext cx="8117944" cy="4489409"/>
            <a:chOff x="8442856" y="1910405"/>
            <a:chExt cx="8117944" cy="4489409"/>
          </a:xfrm>
        </p:grpSpPr>
        <p:graphicFrame>
          <p:nvGraphicFramePr>
            <p:cNvPr id="28" name="图表 27"/>
            <p:cNvGraphicFramePr/>
            <p:nvPr/>
          </p:nvGraphicFramePr>
          <p:xfrm>
            <a:off x="8445500" y="1910405"/>
            <a:ext cx="8115300" cy="4489409"/>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p:cNvSpPr/>
            <p:nvPr/>
          </p:nvSpPr>
          <p:spPr>
            <a:xfrm>
              <a:off x="8468360" y="5090478"/>
              <a:ext cx="281934" cy="498475"/>
            </a:xfrm>
            <a:prstGeom prst="rect">
              <a:avLst/>
            </a:prstGeom>
            <a:solidFill>
              <a:srgbClr val="262626"/>
            </a:solidFill>
          </p:spPr>
          <p:txBody>
            <a:bodyPr wrap="square" lIns="0" tIns="0" rIns="0" bIns="0" rtlCol="0" anchor="ctr"/>
            <a:lstStyle/>
            <a:p>
              <a:pPr algn="l"/>
              <a:endParaRPr lang="zh-CN" altLang="en-US" dirty="0">
                <a:sym typeface="微软雅黑" panose="020B0503020204020204" pitchFamily="34" charset="-122"/>
              </a:endParaRPr>
            </a:p>
          </p:txBody>
        </p:sp>
        <p:sp>
          <p:nvSpPr>
            <p:cNvPr id="5" name="文本框 4"/>
            <p:cNvSpPr txBox="1"/>
            <p:nvPr/>
          </p:nvSpPr>
          <p:spPr>
            <a:xfrm>
              <a:off x="8442856" y="5158859"/>
              <a:ext cx="415498" cy="369332"/>
            </a:xfrm>
            <a:prstGeom prst="rect">
              <a:avLst/>
            </a:prstGeom>
            <a:noFill/>
          </p:spPr>
          <p:txBody>
            <a:bodyPr wrap="none" rtlCol="0">
              <a:spAutoFit/>
            </a:bodyPr>
            <a:lstStyle/>
            <a:p>
              <a:r>
                <a:rPr lang="zh-CN" altLang="en-US" dirty="0">
                  <a:solidFill>
                    <a:srgbClr val="BFBFBF"/>
                  </a:solidFill>
                </a:rPr>
                <a:t>蜀</a:t>
              </a:r>
              <a:endParaRPr lang="zh-CN" altLang="en-US" dirty="0">
                <a:solidFill>
                  <a:srgbClr val="BFBFBF"/>
                </a:solidFill>
              </a:endParaRPr>
            </a:p>
          </p:txBody>
        </p:sp>
      </p:grpSp>
      <p:pic>
        <p:nvPicPr>
          <p:cNvPr id="12" name="图片 11"/>
          <p:cNvPicPr>
            <a:picLocks noChangeAspect="1"/>
          </p:cNvPicPr>
          <p:nvPr/>
        </p:nvPicPr>
        <p:blipFill>
          <a:blip r:embed="rId5"/>
          <a:stretch>
            <a:fillRect/>
          </a:stretch>
        </p:blipFill>
        <p:spPr>
          <a:xfrm>
            <a:off x="8386399" y="1915252"/>
            <a:ext cx="8175445" cy="44931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object 10"/>
          <p:cNvSpPr txBox="1"/>
          <p:nvPr/>
        </p:nvSpPr>
        <p:spPr>
          <a:xfrm>
            <a:off x="1979406" y="1959198"/>
            <a:ext cx="8643264" cy="443711"/>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企业微信公众号关注人数标准差</a:t>
            </a:r>
            <a:endParaRPr lang="zh-CN" altLang="en-US" dirty="0"/>
          </a:p>
        </p:txBody>
      </p:sp>
      <p:sp>
        <p:nvSpPr>
          <p:cNvPr id="24" name="矩形 23"/>
          <p:cNvSpPr/>
          <p:nvPr/>
        </p:nvSpPr>
        <p:spPr>
          <a:xfrm>
            <a:off x="2541723" y="4921588"/>
            <a:ext cx="12206665" cy="1470724"/>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企业微信公众号关注人数的标准差降低，</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说明中后部微信公众号在</a:t>
            </a:r>
            <a:r>
              <a:rPr lang="en-US" altLang="zh-CN" sz="2400" kern="100" spc="300" dirty="0">
                <a:solidFill>
                  <a:schemeClr val="bg1"/>
                </a:solidFill>
                <a:latin typeface="华文仿宋" panose="02010600040101010101" pitchFamily="2" charset="-122"/>
                <a:ea typeface="华文仿宋" panose="02010600040101010101" pitchFamily="2" charset="-122"/>
              </a:rPr>
              <a:t>2020</a:t>
            </a:r>
            <a:r>
              <a:rPr lang="zh-CN" altLang="zh-CN" sz="2400" kern="100" spc="300" dirty="0">
                <a:solidFill>
                  <a:schemeClr val="bg1"/>
                </a:solidFill>
                <a:latin typeface="华文仿宋" panose="02010600040101010101" pitchFamily="2" charset="-122"/>
                <a:ea typeface="华文仿宋" panose="02010600040101010101" pitchFamily="2" charset="-122"/>
              </a:rPr>
              <a:t>年出现了较为明显的用户增长</a:t>
            </a:r>
            <a:r>
              <a:rPr lang="zh-CN" altLang="en-US" sz="2400" kern="100" spc="300" dirty="0">
                <a:solidFill>
                  <a:schemeClr val="bg1"/>
                </a:solidFill>
                <a:latin typeface="华文仿宋" panose="02010600040101010101" pitchFamily="2" charset="-122"/>
                <a:ea typeface="华文仿宋" panose="02010600040101010101" pitchFamily="2" charset="-122"/>
              </a:rPr>
              <a:t>。</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6" name="矩形 25"/>
          <p:cNvSpPr/>
          <p:nvPr/>
        </p:nvSpPr>
        <p:spPr>
          <a:xfrm>
            <a:off x="3480805" y="4002296"/>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308236" y="3243123"/>
            <a:ext cx="5417511"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161680.99</a:t>
            </a:r>
            <a:endParaRPr lang="zh-CN" altLang="en-US" sz="7200" b="1" dirty="0">
              <a:blipFill>
                <a:blip r:embed="rId2"/>
                <a:stretch>
                  <a:fillRect/>
                </a:stretch>
              </a:blipFill>
              <a:effectLst/>
              <a:latin typeface="Microsoft JhengHei" panose="020B0604030504040204" charset="-120"/>
            </a:endParaRPr>
          </a:p>
        </p:txBody>
      </p:sp>
      <p:sp>
        <p:nvSpPr>
          <p:cNvPr id="30" name="矩形 29"/>
          <p:cNvSpPr/>
          <p:nvPr/>
        </p:nvSpPr>
        <p:spPr>
          <a:xfrm>
            <a:off x="10619966" y="4002296"/>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297419" y="3243123"/>
            <a:ext cx="5892635" cy="1120820"/>
          </a:xfrm>
          <a:prstGeom prst="rect">
            <a:avLst/>
          </a:prstGeom>
          <a:ln>
            <a:noFill/>
          </a:ln>
        </p:spPr>
        <p:txBody>
          <a:bodyPr vert="horz" wrap="square" lIns="0" tIns="12700" rIns="0" bIns="0" rtlCol="0">
            <a:spAutoFit/>
          </a:bodyPr>
          <a:lstStyle/>
          <a:p>
            <a:pPr marL="12700" algn="ctr">
              <a:spcBef>
                <a:spcPts val="100"/>
              </a:spcBef>
            </a:pPr>
            <a:r>
              <a:rPr lang="en-US" altLang="zh-CN" sz="7200" b="1" dirty="0">
                <a:blipFill>
                  <a:blip r:embed="rId2"/>
                  <a:stretch>
                    <a:fillRect/>
                  </a:stretch>
                </a:blipFill>
                <a:effectLst/>
                <a:latin typeface="Microsoft JhengHei" panose="020B0604030504040204" charset="-120"/>
              </a:rPr>
              <a:t>126423.76</a:t>
            </a:r>
            <a:endParaRPr lang="zh-CN" altLang="en-US" sz="7200" b="1" dirty="0">
              <a:blipFill>
                <a:blip r:embed="rId2"/>
                <a:stretch>
                  <a:fillRect/>
                </a:stretch>
              </a:blipFill>
              <a:effectLst/>
              <a:latin typeface="Microsoft JhengHei" panose="020B0604030504040204" charset="-120"/>
            </a:endParaRPr>
          </a:p>
        </p:txBody>
      </p:sp>
      <p:sp>
        <p:nvSpPr>
          <p:cNvPr id="34" name="矩形 33"/>
          <p:cNvSpPr/>
          <p:nvPr/>
        </p:nvSpPr>
        <p:spPr>
          <a:xfrm>
            <a:off x="1460304" y="439790"/>
            <a:ext cx="9760146"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企业微信公众号关注人数发展不平衡</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5"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21" name="矩形 20"/>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16"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1" name="object 10"/>
          <p:cNvSpPr txBox="1"/>
          <p:nvPr/>
        </p:nvSpPr>
        <p:spPr>
          <a:xfrm>
            <a:off x="1979406" y="1958602"/>
            <a:ext cx="7143194" cy="505267"/>
          </a:xfrm>
          <a:prstGeom prst="rect">
            <a:avLst/>
          </a:prstGeom>
        </p:spPr>
        <p:txBody>
          <a:bodyPr vert="horz" wrap="square" lIns="0" tIns="12700" rIns="0" bIns="0" rtlCol="0">
            <a:spAutoFit/>
          </a:bodyPr>
          <a:lstStyle>
            <a:defPPr>
              <a:defRPr lang="zh-CN"/>
            </a:defPPr>
            <a:lvl1pPr marL="12700">
              <a:spcBef>
                <a:spcPts val="100"/>
              </a:spcBef>
              <a:defRPr sz="3200">
                <a:solidFill>
                  <a:srgbClr val="DF49CF"/>
                </a:solidFill>
                <a:latin typeface="Microsoft JhengHei" panose="020B0604030504040204" charset="-120"/>
              </a:defRPr>
            </a:lvl1pPr>
          </a:lstStyle>
          <a:p>
            <a:r>
              <a:rPr lang="zh-CN" altLang="en-US" dirty="0"/>
              <a:t>协会</a:t>
            </a:r>
            <a:r>
              <a:rPr lang="zh-CN" altLang="zh-CN" dirty="0"/>
              <a:t>微信公众号用户人数</a:t>
            </a:r>
            <a:r>
              <a:rPr lang="zh-CN" altLang="en-US" dirty="0"/>
              <a:t>均值</a:t>
            </a:r>
            <a:endParaRPr lang="zh-CN" altLang="en-US" dirty="0"/>
          </a:p>
        </p:txBody>
      </p:sp>
      <p:sp>
        <p:nvSpPr>
          <p:cNvPr id="23" name="矩形 22"/>
          <p:cNvSpPr/>
          <p:nvPr/>
        </p:nvSpPr>
        <p:spPr>
          <a:xfrm>
            <a:off x="5107170" y="4921588"/>
            <a:ext cx="7086930" cy="732060"/>
          </a:xfrm>
          <a:prstGeom prst="rect">
            <a:avLst/>
          </a:prstGeom>
        </p:spPr>
        <p:txBody>
          <a:bodyPr wrap="square">
            <a:spAutoFit/>
          </a:bodyPr>
          <a:lstStyle/>
          <a:p>
            <a:pPr algn="ctr">
              <a:lnSpc>
                <a:spcPct val="200000"/>
              </a:lnSpc>
            </a:pPr>
            <a:r>
              <a:rPr lang="zh-CN" altLang="en-US" sz="2400" kern="100" spc="300" dirty="0">
                <a:solidFill>
                  <a:schemeClr val="bg1"/>
                </a:solidFill>
                <a:latin typeface="华文仿宋" panose="02010600040101010101" pitchFamily="2" charset="-122"/>
                <a:ea typeface="华文仿宋" panose="02010600040101010101" pitchFamily="2" charset="-122"/>
              </a:rPr>
              <a:t>同比增长</a:t>
            </a:r>
            <a:r>
              <a:rPr lang="en-US" altLang="zh-CN" sz="2400" kern="100" spc="300" dirty="0">
                <a:solidFill>
                  <a:schemeClr val="bg1"/>
                </a:solidFill>
                <a:latin typeface="华文仿宋" panose="02010600040101010101" pitchFamily="2" charset="-122"/>
                <a:ea typeface="华文仿宋" panose="02010600040101010101" pitchFamily="2" charset="-122"/>
              </a:rPr>
              <a:t>31.76%</a:t>
            </a:r>
            <a:r>
              <a:rPr lang="zh-CN" altLang="en-US" sz="2400" kern="100" spc="300" dirty="0">
                <a:solidFill>
                  <a:schemeClr val="bg1"/>
                </a:solidFill>
                <a:latin typeface="华文仿宋" panose="02010600040101010101" pitchFamily="2" charset="-122"/>
                <a:ea typeface="华文仿宋" panose="02010600040101010101" pitchFamily="2" charset="-122"/>
              </a:rPr>
              <a:t>。</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25" name="矩形 24"/>
          <p:cNvSpPr/>
          <p:nvPr/>
        </p:nvSpPr>
        <p:spPr>
          <a:xfrm>
            <a:off x="3483051" y="4002291"/>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2019</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870341" y="3232938"/>
            <a:ext cx="5267604" cy="1120820"/>
          </a:xfrm>
          <a:prstGeom prst="rect">
            <a:avLst/>
          </a:prstGeom>
          <a:noFill/>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21580.44</a:t>
            </a:r>
            <a:endParaRPr lang="zh-CN" altLang="en-US" sz="7200" b="1" dirty="0">
              <a:blipFill>
                <a:blip r:embed="rId2"/>
                <a:stretch>
                  <a:fillRect/>
                </a:stretch>
              </a:blipFill>
              <a:effectLst/>
              <a:latin typeface="Microsoft JhengHei" panose="020B0604030504040204" charset="-120"/>
            </a:endParaRPr>
          </a:p>
        </p:txBody>
      </p:sp>
      <p:sp>
        <p:nvSpPr>
          <p:cNvPr id="27" name="矩形 26"/>
          <p:cNvSpPr/>
          <p:nvPr/>
        </p:nvSpPr>
        <p:spPr>
          <a:xfrm>
            <a:off x="7094594" y="3697924"/>
            <a:ext cx="750790"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人</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29" name="矩形 28"/>
          <p:cNvSpPr/>
          <p:nvPr/>
        </p:nvSpPr>
        <p:spPr>
          <a:xfrm>
            <a:off x="10613742" y="4002291"/>
            <a:ext cx="3147015" cy="1033168"/>
          </a:xfrm>
          <a:prstGeom prst="rect">
            <a:avLst/>
          </a:prstGeom>
        </p:spPr>
        <p:txBody>
          <a:bodyPr wrap="square">
            <a:spAutoFit/>
          </a:bodyPr>
          <a:lstStyle/>
          <a:p>
            <a:pPr algn="ctr">
              <a:lnSpc>
                <a:spcPct val="200000"/>
              </a:lnSpc>
            </a:pPr>
            <a:r>
              <a:rPr lang="en-US" altLang="zh-CN" sz="3600" kern="100" dirty="0">
                <a:solidFill>
                  <a:schemeClr val="bg1"/>
                </a:solidFill>
                <a:latin typeface="微软雅黑" panose="020B0503020204020204" pitchFamily="34" charset="-122"/>
                <a:ea typeface="微软雅黑" panose="020B0503020204020204" pitchFamily="34" charset="-122"/>
              </a:rPr>
              <a:t>2020</a:t>
            </a:r>
            <a:r>
              <a:rPr lang="zh-CN" altLang="en-US" sz="3600" kern="100" dirty="0">
                <a:solidFill>
                  <a:schemeClr val="bg1"/>
                </a:solidFill>
                <a:latin typeface="微软雅黑" panose="020B0503020204020204" pitchFamily="34" charset="-122"/>
                <a:ea typeface="微软雅黑" panose="020B0503020204020204" pitchFamily="34" charset="-122"/>
              </a:rPr>
              <a:t>年</a:t>
            </a:r>
            <a:endParaRPr lang="zh-CN" altLang="en-US" sz="2400" kern="100"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8210550" y="3243120"/>
            <a:ext cx="5736707" cy="1120820"/>
          </a:xfrm>
          <a:prstGeom prst="rect">
            <a:avLst/>
          </a:prstGeom>
          <a:ln>
            <a:noFill/>
          </a:ln>
        </p:spPr>
        <p:txBody>
          <a:bodyPr vert="horz" wrap="square" lIns="0" tIns="12700" rIns="0" bIns="0" rtlCol="0">
            <a:spAutoFit/>
          </a:bodyPr>
          <a:lstStyle/>
          <a:p>
            <a:pPr marL="12700" algn="r">
              <a:spcBef>
                <a:spcPts val="100"/>
              </a:spcBef>
            </a:pPr>
            <a:r>
              <a:rPr lang="en-US" altLang="zh-CN" sz="7200" b="1" dirty="0">
                <a:blipFill>
                  <a:blip r:embed="rId2"/>
                  <a:stretch>
                    <a:fillRect/>
                  </a:stretch>
                </a:blipFill>
                <a:effectLst/>
                <a:latin typeface="Microsoft JhengHei" panose="020B0604030504040204" charset="-120"/>
              </a:rPr>
              <a:t>28434.75</a:t>
            </a:r>
            <a:endParaRPr lang="zh-CN" altLang="en-US" sz="7200" b="1" dirty="0">
              <a:blipFill>
                <a:blip r:embed="rId2"/>
                <a:stretch>
                  <a:fillRect/>
                </a:stretch>
              </a:blipFill>
              <a:effectLst/>
              <a:latin typeface="Microsoft JhengHei" panose="020B0604030504040204" charset="-120"/>
            </a:endParaRPr>
          </a:p>
        </p:txBody>
      </p:sp>
      <p:sp>
        <p:nvSpPr>
          <p:cNvPr id="32" name="矩形 31"/>
          <p:cNvSpPr/>
          <p:nvPr/>
        </p:nvSpPr>
        <p:spPr>
          <a:xfrm>
            <a:off x="13881605" y="3708106"/>
            <a:ext cx="994618" cy="584775"/>
          </a:xfrm>
          <a:prstGeom prst="rect">
            <a:avLst/>
          </a:prstGeom>
        </p:spPr>
        <p:txBody>
          <a:bodyPr wrap="square">
            <a:spAutoFit/>
          </a:bodyPr>
          <a:lstStyle/>
          <a:p>
            <a:r>
              <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rPr>
              <a:t>人</a:t>
            </a:r>
            <a:endParaRPr lang="zh-CN" altLang="en-US" sz="3200" b="1" kern="100" dirty="0">
              <a:solidFill>
                <a:srgbClr val="6879DC"/>
              </a:solidFill>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3" name="矩形 32"/>
          <p:cNvSpPr/>
          <p:nvPr/>
        </p:nvSpPr>
        <p:spPr>
          <a:xfrm>
            <a:off x="1466040" y="439790"/>
            <a:ext cx="9504324"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协会</a:t>
            </a:r>
            <a:r>
              <a:rPr lang="zh-CN" altLang="zh-CN" sz="3600" spc="600" dirty="0">
                <a:solidFill>
                  <a:schemeClr val="bg1"/>
                </a:solidFill>
                <a:latin typeface="微软雅黑" panose="020B0503020204020204" pitchFamily="34" charset="-122"/>
                <a:ea typeface="微软雅黑" panose="020B0503020204020204" pitchFamily="34" charset="-122"/>
              </a:rPr>
              <a:t>微信公众号用户人数增长更为迅速</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5107170" y="5600546"/>
            <a:ext cx="7086930" cy="1470724"/>
          </a:xfrm>
          <a:prstGeom prst="rect">
            <a:avLst/>
          </a:prstGeom>
        </p:spPr>
        <p:txBody>
          <a:bodyPr wrap="square">
            <a:spAutoFit/>
          </a:bodyPr>
          <a:lstStyle/>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用户黏度更为增强，</a:t>
            </a:r>
            <a:endParaRPr lang="en-US" altLang="zh-CN" sz="2400" kern="100" spc="300" dirty="0">
              <a:solidFill>
                <a:schemeClr val="bg1"/>
              </a:solidFill>
              <a:latin typeface="华文仿宋" panose="02010600040101010101" pitchFamily="2" charset="-122"/>
              <a:ea typeface="华文仿宋" panose="02010600040101010101" pitchFamily="2" charset="-122"/>
            </a:endParaRPr>
          </a:p>
          <a:p>
            <a:pPr algn="ctr">
              <a:lnSpc>
                <a:spcPct val="200000"/>
              </a:lnSpc>
            </a:pPr>
            <a:r>
              <a:rPr lang="zh-CN" altLang="zh-CN" sz="2400" kern="100" spc="300" dirty="0">
                <a:solidFill>
                  <a:schemeClr val="bg1"/>
                </a:solidFill>
                <a:latin typeface="华文仿宋" panose="02010600040101010101" pitchFamily="2" charset="-122"/>
                <a:ea typeface="华文仿宋" panose="02010600040101010101" pitchFamily="2" charset="-122"/>
              </a:rPr>
              <a:t>通过新媒体传播渠道实现了品牌的有效传播。</a:t>
            </a:r>
            <a:endParaRPr lang="zh-CN" altLang="zh-CN" sz="2400" kern="100" spc="300" dirty="0">
              <a:solidFill>
                <a:schemeClr val="bg1"/>
              </a:solidFill>
              <a:latin typeface="华文仿宋" panose="02010600040101010101" pitchFamily="2" charset="-122"/>
              <a:ea typeface="华文仿宋" panose="02010600040101010101" pitchFamily="2" charset="-122"/>
            </a:endParaRPr>
          </a:p>
        </p:txBody>
      </p:sp>
      <p:sp>
        <p:nvSpPr>
          <p:cNvPr id="17"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20" name="object 7"/>
          <p:cNvSpPr txBox="1"/>
          <p:nvPr/>
        </p:nvSpPr>
        <p:spPr>
          <a:xfrm>
            <a:off x="1564981" y="1067483"/>
            <a:ext cx="1570189" cy="320601"/>
          </a:xfrm>
          <a:prstGeom prst="rect">
            <a:avLst/>
          </a:prstGeom>
        </p:spPr>
        <p:txBody>
          <a:bodyPr vert="horz" wrap="square" lIns="0" tIns="12700" rIns="0" bIns="0" rtlCol="0" anchor="ctr" anchorCtr="0">
            <a:spAutoFit/>
          </a:bodyPr>
          <a:lstStyle>
            <a:lvl1pPr marL="0" marR="0" algn="l" defTabSz="914400" rtl="0" eaLnBrk="1" fontAlgn="auto" latinLnBrk="0" hangingPunct="1">
              <a:lnSpc>
                <a:spcPct val="100000"/>
              </a:lnSpc>
              <a:spcBef>
                <a:spcPct val="0"/>
              </a:spcBef>
              <a:buNone/>
              <a:defRPr kumimoji="0" lang="zh-CN" altLang="en-US" sz="4155"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marL="12700">
              <a:spcBef>
                <a:spcPts val="100"/>
              </a:spcBef>
            </a:pPr>
            <a:r>
              <a:rPr lang="en-US" sz="2000">
                <a:solidFill>
                  <a:srgbClr val="BFBFBF"/>
                </a:solidFill>
                <a:latin typeface="黑体" panose="02010609060101010101" pitchFamily="49" charset="-122"/>
                <a:ea typeface="黑体" panose="02010609060101010101" pitchFamily="49" charset="-122"/>
              </a:rPr>
              <a:t>PART 0</a:t>
            </a:r>
            <a:r>
              <a:rPr lang="en-US" altLang="zh-CN" sz="2000">
                <a:solidFill>
                  <a:srgbClr val="BFBFBF"/>
                </a:solidFill>
                <a:latin typeface="黑体" panose="02010609060101010101" pitchFamily="49" charset="-122"/>
                <a:ea typeface="黑体" panose="02010609060101010101" pitchFamily="49" charset="-122"/>
              </a:rPr>
              <a:t>2</a:t>
            </a:r>
            <a:endParaRPr lang="en-US" sz="2000">
              <a:latin typeface="黑体" panose="02010609060101010101" pitchFamily="49" charset="-122"/>
              <a:ea typeface="黑体" panose="02010609060101010101" pitchFamily="49" charset="-122"/>
            </a:endParaRPr>
          </a:p>
        </p:txBody>
      </p:sp>
      <p:sp>
        <p:nvSpPr>
          <p:cNvPr id="35" name="矩形 34"/>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
        <p:nvSpPr>
          <p:cNvPr id="36" name="object 11"/>
          <p:cNvSpPr/>
          <p:nvPr/>
        </p:nvSpPr>
        <p:spPr>
          <a:xfrm>
            <a:off x="1464001" y="2046171"/>
            <a:ext cx="320097" cy="320097"/>
          </a:xfrm>
          <a:prstGeom prst="rect">
            <a:avLst/>
          </a:prstGeom>
          <a:blipFill>
            <a:blip r:embed="rId5" cstate="print"/>
            <a:stretch>
              <a:fillRect/>
            </a:stretch>
          </a:blipFill>
        </p:spPr>
        <p:txBody>
          <a:bodyPr wrap="square" lIns="0" tIns="0" rIns="0" bIns="0" rtlCol="0"/>
          <a:lstStyl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1444838" y="2197685"/>
            <a:ext cx="6529022" cy="2788136"/>
          </a:xfrm>
          <a:prstGeom prst="rect">
            <a:avLst/>
          </a:prstGeom>
        </p:spPr>
        <p:txBody>
          <a:bodyPr wrap="square">
            <a:spAutoFit/>
          </a:bodyPr>
          <a:lstStyle/>
          <a:p>
            <a:pPr>
              <a:lnSpc>
                <a:spcPct val="200000"/>
              </a:lnSpc>
            </a:pPr>
            <a:r>
              <a:rPr lang="zh-HK" altLang="zh-CN" kern="100" spc="300" dirty="0">
                <a:solidFill>
                  <a:schemeClr val="bg1"/>
                </a:solidFill>
                <a:latin typeface="华文仿宋" panose="02010600040101010101" pitchFamily="2" charset="-122"/>
                <a:ea typeface="华文仿宋" panose="02010600040101010101" pitchFamily="2" charset="-122"/>
              </a:rPr>
              <a:t>协会微信公众号的发展状况</a:t>
            </a:r>
            <a:r>
              <a:rPr lang="zh-CN" altLang="zh-CN" kern="100" spc="300" dirty="0">
                <a:solidFill>
                  <a:schemeClr val="bg1"/>
                </a:solidFill>
                <a:latin typeface="华文仿宋" panose="02010600040101010101" pitchFamily="2" charset="-122"/>
                <a:ea typeface="华文仿宋" panose="02010600040101010101" pitchFamily="2" charset="-122"/>
              </a:rPr>
              <a:t>相对均衡</a:t>
            </a:r>
            <a:r>
              <a:rPr lang="zh-HK" altLang="zh-CN" kern="100" spc="300" dirty="0">
                <a:solidFill>
                  <a:schemeClr val="bg1"/>
                </a:solidFill>
                <a:latin typeface="华文仿宋" panose="02010600040101010101" pitchFamily="2" charset="-122"/>
                <a:ea typeface="华文仿宋" panose="02010600040101010101" pitchFamily="2" charset="-122"/>
              </a:rPr>
              <a:t>，</a:t>
            </a:r>
            <a:endParaRPr lang="en-US" altLang="zh-HK"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CN" altLang="zh-CN" kern="100" spc="300" dirty="0">
                <a:solidFill>
                  <a:schemeClr val="bg1"/>
                </a:solidFill>
                <a:latin typeface="华文仿宋" panose="02010600040101010101" pitchFamily="2" charset="-122"/>
                <a:ea typeface="华文仿宋" panose="02010600040101010101" pitchFamily="2" charset="-122"/>
              </a:rPr>
              <a:t>协会</a:t>
            </a:r>
            <a:r>
              <a:rPr lang="zh-HK" altLang="zh-CN" kern="100" spc="300" dirty="0">
                <a:solidFill>
                  <a:schemeClr val="bg1"/>
                </a:solidFill>
                <a:latin typeface="华文仿宋" panose="02010600040101010101" pitchFamily="2" charset="-122"/>
                <a:ea typeface="华文仿宋" panose="02010600040101010101" pitchFamily="2" charset="-122"/>
              </a:rPr>
              <a:t>公众号用户人数</a:t>
            </a:r>
            <a:r>
              <a:rPr lang="zh-CN" altLang="zh-CN" kern="100" spc="300" dirty="0">
                <a:solidFill>
                  <a:schemeClr val="bg1"/>
                </a:solidFill>
                <a:latin typeface="华文仿宋" panose="02010600040101010101" pitchFamily="2" charset="-122"/>
                <a:ea typeface="华文仿宋" panose="02010600040101010101" pitchFamily="2" charset="-122"/>
              </a:rPr>
              <a:t>没有低于</a:t>
            </a:r>
            <a:r>
              <a:rPr lang="en-US" altLang="zh-CN" kern="100" spc="300" dirty="0">
                <a:solidFill>
                  <a:schemeClr val="bg1"/>
                </a:solidFill>
                <a:latin typeface="华文仿宋" panose="02010600040101010101" pitchFamily="2" charset="-122"/>
                <a:ea typeface="华文仿宋" panose="02010600040101010101" pitchFamily="2" charset="-122"/>
              </a:rPr>
              <a:t>2000</a:t>
            </a:r>
            <a:r>
              <a:rPr lang="zh-CN" altLang="zh-CN" kern="100" spc="300" dirty="0">
                <a:solidFill>
                  <a:schemeClr val="bg1"/>
                </a:solidFill>
                <a:latin typeface="华文仿宋" panose="02010600040101010101" pitchFamily="2" charset="-122"/>
                <a:ea typeface="华文仿宋" panose="02010600040101010101" pitchFamily="2" charset="-122"/>
              </a:rPr>
              <a:t>的。</a:t>
            </a:r>
            <a:endParaRPr lang="en-US" altLang="zh-CN"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CN" altLang="zh-CN" kern="100" spc="300" dirty="0">
                <a:solidFill>
                  <a:schemeClr val="bg1"/>
                </a:solidFill>
                <a:latin typeface="华文仿宋" panose="02010600040101010101" pitchFamily="2" charset="-122"/>
                <a:ea typeface="华文仿宋" panose="02010600040101010101" pitchFamily="2" charset="-122"/>
              </a:rPr>
              <a:t>在</a:t>
            </a:r>
            <a:r>
              <a:rPr lang="en-US" altLang="zh-CN" kern="100" spc="300" dirty="0">
                <a:solidFill>
                  <a:schemeClr val="bg1"/>
                </a:solidFill>
                <a:latin typeface="华文仿宋" panose="02010600040101010101" pitchFamily="2" charset="-122"/>
                <a:ea typeface="华文仿宋" panose="02010600040101010101" pitchFamily="2" charset="-122"/>
              </a:rPr>
              <a:t>2020</a:t>
            </a:r>
            <a:r>
              <a:rPr lang="zh-CN" altLang="zh-CN" kern="100" spc="300" dirty="0">
                <a:solidFill>
                  <a:schemeClr val="bg1"/>
                </a:solidFill>
                <a:latin typeface="华文仿宋" panose="02010600040101010101" pitchFamily="2" charset="-122"/>
                <a:ea typeface="华文仿宋" panose="02010600040101010101" pitchFamily="2" charset="-122"/>
              </a:rPr>
              <a:t>年内，</a:t>
            </a:r>
            <a:endParaRPr lang="en-US" altLang="zh-CN"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CN" altLang="zh-CN" kern="100" spc="300" dirty="0">
                <a:solidFill>
                  <a:schemeClr val="bg1"/>
                </a:solidFill>
                <a:latin typeface="华文仿宋" panose="02010600040101010101" pitchFamily="2" charset="-122"/>
                <a:ea typeface="华文仿宋" panose="02010600040101010101" pitchFamily="2" charset="-122"/>
              </a:rPr>
              <a:t>部分协会的发展速度进一步提升，</a:t>
            </a:r>
            <a:endParaRPr lang="en-US" altLang="zh-CN" kern="100" spc="300" dirty="0">
              <a:solidFill>
                <a:schemeClr val="bg1"/>
              </a:solidFill>
              <a:latin typeface="华文仿宋" panose="02010600040101010101" pitchFamily="2" charset="-122"/>
              <a:ea typeface="华文仿宋" panose="02010600040101010101" pitchFamily="2" charset="-122"/>
            </a:endParaRPr>
          </a:p>
          <a:p>
            <a:pPr>
              <a:lnSpc>
                <a:spcPct val="200000"/>
              </a:lnSpc>
            </a:pPr>
            <a:r>
              <a:rPr lang="zh-CN" altLang="zh-CN" kern="100" spc="300" dirty="0">
                <a:solidFill>
                  <a:schemeClr val="bg1"/>
                </a:solidFill>
                <a:latin typeface="华文仿宋" panose="02010600040101010101" pitchFamily="2" charset="-122"/>
                <a:ea typeface="华文仿宋" panose="02010600040101010101" pitchFamily="2" charset="-122"/>
              </a:rPr>
              <a:t>以往协会媒体的发展均衡态势被进一步打破</a:t>
            </a:r>
            <a:r>
              <a:rPr lang="zh-HK" altLang="zh-CN" kern="100" spc="300" dirty="0">
                <a:solidFill>
                  <a:schemeClr val="bg1"/>
                </a:solidFill>
                <a:latin typeface="华文仿宋" panose="02010600040101010101" pitchFamily="2" charset="-122"/>
                <a:ea typeface="华文仿宋" panose="02010600040101010101" pitchFamily="2" charset="-122"/>
              </a:rPr>
              <a:t>。</a:t>
            </a:r>
            <a:endParaRPr lang="en-US" altLang="zh-CN" kern="100" spc="300" dirty="0">
              <a:solidFill>
                <a:schemeClr val="bg1"/>
              </a:solidFill>
              <a:latin typeface="华文仿宋" panose="02010600040101010101" pitchFamily="2" charset="-122"/>
              <a:ea typeface="华文仿宋" panose="02010600040101010101" pitchFamily="2" charset="-122"/>
            </a:endParaRPr>
          </a:p>
        </p:txBody>
      </p:sp>
      <p:grpSp>
        <p:nvGrpSpPr>
          <p:cNvPr id="20" name="组合 19"/>
          <p:cNvGrpSpPr/>
          <p:nvPr/>
        </p:nvGrpSpPr>
        <p:grpSpPr>
          <a:xfrm>
            <a:off x="9655804" y="1364743"/>
            <a:ext cx="1967524" cy="5350764"/>
            <a:chOff x="9300204" y="414535"/>
            <a:chExt cx="1967524" cy="5350764"/>
          </a:xfrm>
        </p:grpSpPr>
        <p:cxnSp>
          <p:nvCxnSpPr>
            <p:cNvPr id="21" name="直接连接符 20"/>
            <p:cNvCxnSpPr/>
            <p:nvPr/>
          </p:nvCxnSpPr>
          <p:spPr>
            <a:xfrm>
              <a:off x="10283966" y="968788"/>
              <a:ext cx="0" cy="4475924"/>
            </a:xfrm>
            <a:prstGeom prst="line">
              <a:avLst/>
            </a:prstGeom>
            <a:ln>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9300204" y="414535"/>
              <a:ext cx="1967524" cy="572144"/>
              <a:chOff x="9303520" y="414535"/>
              <a:chExt cx="1967524" cy="572144"/>
            </a:xfrm>
          </p:grpSpPr>
          <p:sp>
            <p:nvSpPr>
              <p:cNvPr id="25" name="矩形 24"/>
              <p:cNvSpPr/>
              <p:nvPr/>
            </p:nvSpPr>
            <p:spPr>
              <a:xfrm>
                <a:off x="9303520" y="604564"/>
                <a:ext cx="1967524" cy="348775"/>
              </a:xfrm>
              <a:prstGeom prst="rect">
                <a:avLst/>
              </a:prstGeom>
              <a:noFill/>
              <a:ln w="12700">
                <a:solidFill>
                  <a:srgbClr val="FFC000"/>
                </a:solidFill>
              </a:ln>
            </p:spPr>
            <p:txBody>
              <a:bodyPr lIns="47649" tIns="47649" rIns="47649" bIns="47649" rtlCol="0" anchor="t">
                <a:spAutoFit/>
              </a:bodyPr>
              <a:lstStyle/>
              <a:p>
                <a:pPr algn="ctr" hangingPunct="0">
                  <a:buSzTx/>
                </a:pPr>
                <a:endParaRPr lang="zh-CN" altLang="en-US" sz="6000" b="1" dirty="0">
                  <a:solidFill>
                    <a:schemeClr val="bg2">
                      <a:lumMod val="7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9341670" y="414535"/>
                <a:ext cx="1891225" cy="572144"/>
              </a:xfrm>
              <a:prstGeom prst="rect">
                <a:avLst/>
              </a:prstGeom>
            </p:spPr>
            <p:txBody>
              <a:bodyPr wrap="square">
                <a:spAutoFit/>
              </a:bodyPr>
              <a:lstStyle/>
              <a:p>
                <a:pPr algn="ctr">
                  <a:lnSpc>
                    <a:spcPct val="200000"/>
                  </a:lnSpc>
                </a:pPr>
                <a:r>
                  <a:rPr lang="zh-CN" altLang="en-US" kern="100" spc="300" dirty="0">
                    <a:solidFill>
                      <a:srgbClr val="FFC000"/>
                    </a:solidFill>
                    <a:latin typeface="+mj-ea"/>
                    <a:ea typeface="+mj-ea"/>
                  </a:rPr>
                  <a:t>关注人数均值</a:t>
                </a:r>
                <a:endParaRPr lang="en-US" altLang="zh-CN" kern="100" spc="300" dirty="0">
                  <a:solidFill>
                    <a:srgbClr val="FFC000"/>
                  </a:solidFill>
                  <a:latin typeface="+mj-ea"/>
                  <a:ea typeface="+mj-ea"/>
                </a:endParaRPr>
              </a:p>
            </p:txBody>
          </p:sp>
        </p:grpSp>
        <p:sp>
          <p:nvSpPr>
            <p:cNvPr id="24" name="矩形 23"/>
            <p:cNvSpPr/>
            <p:nvPr/>
          </p:nvSpPr>
          <p:spPr>
            <a:xfrm>
              <a:off x="9338354" y="5254775"/>
              <a:ext cx="1891225" cy="510524"/>
            </a:xfrm>
            <a:prstGeom prst="rect">
              <a:avLst/>
            </a:prstGeom>
          </p:spPr>
          <p:txBody>
            <a:bodyPr wrap="square">
              <a:spAutoFit/>
            </a:bodyPr>
            <a:lstStyle/>
            <a:p>
              <a:pPr algn="ctr">
                <a:lnSpc>
                  <a:spcPct val="200000"/>
                </a:lnSpc>
              </a:pPr>
              <a:r>
                <a:rPr lang="en-US" altLang="zh-CN" sz="1600" kern="100" dirty="0">
                  <a:solidFill>
                    <a:srgbClr val="FFC000"/>
                  </a:solidFill>
                  <a:latin typeface="+mj-ea"/>
                  <a:ea typeface="+mj-ea"/>
                </a:rPr>
                <a:t>28434</a:t>
              </a:r>
              <a:endParaRPr lang="en-US" altLang="zh-CN" sz="1600" kern="100" dirty="0">
                <a:solidFill>
                  <a:srgbClr val="FFC000"/>
                </a:solidFill>
                <a:latin typeface="+mj-ea"/>
                <a:ea typeface="+mj-ea"/>
              </a:endParaRPr>
            </a:p>
          </p:txBody>
        </p:sp>
      </p:grpSp>
      <p:graphicFrame>
        <p:nvGraphicFramePr>
          <p:cNvPr id="16" name="图表 15"/>
          <p:cNvGraphicFramePr/>
          <p:nvPr/>
        </p:nvGraphicFramePr>
        <p:xfrm>
          <a:off x="7289800" y="1897675"/>
          <a:ext cx="9271000" cy="4572000"/>
        </p:xfrm>
        <a:graphic>
          <a:graphicData uri="http://schemas.openxmlformats.org/drawingml/2006/chart">
            <c:chart xmlns:c="http://schemas.openxmlformats.org/drawingml/2006/chart" xmlns:r="http://schemas.openxmlformats.org/officeDocument/2006/relationships" r:id="rId1"/>
          </a:graphicData>
        </a:graphic>
      </p:graphicFrame>
      <p:sp>
        <p:nvSpPr>
          <p:cNvPr id="27" name="矩形 26"/>
          <p:cNvSpPr/>
          <p:nvPr/>
        </p:nvSpPr>
        <p:spPr>
          <a:xfrm>
            <a:off x="1460303" y="439790"/>
            <a:ext cx="12889537" cy="646331"/>
          </a:xfrm>
          <a:prstGeom prst="rect">
            <a:avLst/>
          </a:prstGeom>
          <a:noFill/>
        </p:spPr>
        <p:txBody>
          <a:bodyPr wrap="square" rtlCol="0">
            <a:spAutoFit/>
          </a:bodyPr>
          <a:lstStyle/>
          <a:p>
            <a:r>
              <a:rPr lang="zh-CN" altLang="en-US" sz="3600" spc="600" dirty="0">
                <a:solidFill>
                  <a:schemeClr val="bg1"/>
                </a:solidFill>
                <a:latin typeface="微软雅黑" panose="020B0503020204020204" pitchFamily="34" charset="-122"/>
                <a:ea typeface="微软雅黑" panose="020B0503020204020204" pitchFamily="34" charset="-122"/>
              </a:rPr>
              <a:t>关注人数排名前十协会微信公众号</a:t>
            </a:r>
            <a:endParaRPr lang="zh-CN" altLang="zh-CN" sz="3600" spc="600" dirty="0">
              <a:solidFill>
                <a:schemeClr val="bg1"/>
              </a:solidFill>
              <a:latin typeface="微软雅黑" panose="020B0503020204020204" pitchFamily="34" charset="-122"/>
              <a:ea typeface="微软雅黑" panose="020B0503020204020204" pitchFamily="34" charset="-122"/>
            </a:endParaRPr>
          </a:p>
        </p:txBody>
      </p:sp>
      <p:sp>
        <p:nvSpPr>
          <p:cNvPr id="13" name="object 21"/>
          <p:cNvSpPr/>
          <p:nvPr/>
        </p:nvSpPr>
        <p:spPr>
          <a:xfrm>
            <a:off x="738187" y="507626"/>
            <a:ext cx="534857" cy="465522"/>
          </a:xfrm>
          <a:prstGeom prst="rect">
            <a:avLst/>
          </a:prstGeom>
          <a:blipFill>
            <a:blip r:embed="rId3" cstate="print"/>
            <a:stretch>
              <a:fillRect/>
            </a:stretch>
          </a:blipFill>
        </p:spPr>
        <p:txBody>
          <a:bodyPr wrap="square" lIns="0" tIns="0" rIns="0" bIns="0" rtlCol="0"/>
          <a:lstStyle/>
          <a:p/>
        </p:txBody>
      </p:sp>
      <p:sp>
        <p:nvSpPr>
          <p:cNvPr id="17" name="object 7"/>
          <p:cNvSpPr txBox="1">
            <a:spLocks noGrp="1"/>
          </p:cNvSpPr>
          <p:nvPr>
            <p:ph type="title"/>
          </p:nvPr>
        </p:nvSpPr>
        <p:spPr>
          <a:xfrm>
            <a:off x="1564981" y="1067483"/>
            <a:ext cx="1570189" cy="320601"/>
          </a:xfrm>
          <a:prstGeom prst="rect">
            <a:avLst/>
          </a:prstGeom>
        </p:spPr>
        <p:txBody>
          <a:bodyPr vert="horz" wrap="square" lIns="0" tIns="12700" rIns="0" bIns="0" rtlCol="0">
            <a:spAutoFit/>
          </a:bodyPr>
          <a:lstStyle/>
          <a:p>
            <a:pPr marL="12700">
              <a:lnSpc>
                <a:spcPct val="100000"/>
              </a:lnSpc>
              <a:spcBef>
                <a:spcPts val="100"/>
              </a:spcBef>
            </a:pPr>
            <a:r>
              <a:rPr sz="2000" spc="300" dirty="0">
                <a:solidFill>
                  <a:srgbClr val="BFBFBF"/>
                </a:solidFill>
                <a:latin typeface="黑体" panose="02010609060101010101" pitchFamily="49" charset="-122"/>
                <a:ea typeface="黑体" panose="02010609060101010101" pitchFamily="49" charset="-122"/>
              </a:rPr>
              <a:t>PART 0</a:t>
            </a:r>
            <a:r>
              <a:rPr lang="en-US" altLang="zh-CN" sz="2000" spc="300" dirty="0">
                <a:solidFill>
                  <a:srgbClr val="BFBFBF"/>
                </a:solidFill>
                <a:latin typeface="黑体" panose="02010609060101010101" pitchFamily="49" charset="-122"/>
                <a:ea typeface="黑体" panose="02010609060101010101" pitchFamily="49" charset="-122"/>
              </a:rPr>
              <a:t>2</a:t>
            </a:r>
            <a:endParaRPr sz="2000" spc="300" dirty="0">
              <a:latin typeface="黑体" panose="02010609060101010101" pitchFamily="49" charset="-122"/>
              <a:ea typeface="黑体" panose="02010609060101010101" pitchFamily="49" charset="-122"/>
            </a:endParaRPr>
          </a:p>
        </p:txBody>
      </p:sp>
      <p:sp>
        <p:nvSpPr>
          <p:cNvPr id="18" name="矩形 17"/>
          <p:cNvSpPr/>
          <p:nvPr/>
        </p:nvSpPr>
        <p:spPr>
          <a:xfrm>
            <a:off x="-533400" y="521876"/>
            <a:ext cx="431800" cy="564245"/>
          </a:xfrm>
          <a:prstGeom prst="rect">
            <a:avLst/>
          </a:prstGeom>
          <a:blipFill>
            <a:blip r:embed="rId4" cstate="print"/>
            <a:stretch>
              <a:fillRect/>
            </a:stretch>
          </a:blipFill>
        </p:spPr>
        <p:txBody>
          <a:bodyPr wrap="square" lIns="0" tIns="0" rIns="0" bIns="0" rtlCol="0" anchor="ctr"/>
          <a:lstStyle/>
          <a:p>
            <a:pPr algn="l"/>
            <a:endParaRPr lang="zh-CN" altLang="en-US" dirty="0">
              <a:sym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9137,&quot;width&quot;:13499}"/>
</p:tagLst>
</file>

<file path=ppt/tags/tag64.xml><?xml version="1.0" encoding="utf-8"?>
<p:tagLst xmlns:p="http://schemas.openxmlformats.org/presentationml/2006/main">
  <p:tag name="KSO_WM_UNIT_PLACING_PICTURE_INFO" val="{&quot;code&quot;:&quot;BabC[2]&quot;,&quot;full_picture&quot;:false,&quot;last_crop_picture&quot;:&quot;BabC[2]&quot;,&quot;scheme&quot;:&quot;5-8&quot;,&quot;spacing&quot;:5}"/>
  <p:tag name="KSO_WM_UNIT_PLACING_PICTURE" val="174024.341"/>
  <p:tag name="KSO_WM_BEAUTIFY_FLAG" val=""/>
  <p:tag name="KSO_WM_UNIT_TYPE" val=""/>
  <p:tag name="KSO_WM_UNIT_INDEX" val=""/>
  <p:tag name="KSO_WM_UNIT_ID" val=""/>
  <p:tag name="KSO_WM_UNIT_PLACING_PICTURE_USER_VIEWPORT" val="{&quot;height&quot;:5507,&quot;width&quot;:7925}"/>
  <p:tag name="KSO_WM_UNIT_PLACING_PICTURE_COLLAGE_VIEWPORT" val="{&quot;height&quot;:8767.7059675691053,&quot;width&quot;:12617.40707816123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lgn="l">
          <a:defRPr dirty="0">
            <a:sym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2941</Words>
  <Application>WPS 演示</Application>
  <PresentationFormat>自定义</PresentationFormat>
  <Paragraphs>622</Paragraphs>
  <Slides>39</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39</vt:i4>
      </vt:variant>
    </vt:vector>
  </HeadingPairs>
  <TitlesOfParts>
    <vt:vector size="55" baseType="lpstr">
      <vt:lpstr>Arial</vt:lpstr>
      <vt:lpstr>宋体</vt:lpstr>
      <vt:lpstr>Wingdings</vt:lpstr>
      <vt:lpstr>微软雅黑</vt:lpstr>
      <vt:lpstr>Wingdings</vt:lpstr>
      <vt:lpstr>黑体</vt:lpstr>
      <vt:lpstr>Microsoft JhengHei</vt:lpstr>
      <vt:lpstr>造字工房书见体（非商用）</vt:lpstr>
      <vt:lpstr>华文仿宋</vt:lpstr>
      <vt:lpstr>仿宋</vt:lpstr>
      <vt:lpstr>Times New Roman</vt:lpstr>
      <vt:lpstr>Arial Unicode MS</vt:lpstr>
      <vt:lpstr>Calibri</vt:lpstr>
      <vt:lpstr>思源宋体 SC-Bold</vt:lpstr>
      <vt:lpstr>思源宋体</vt:lpstr>
      <vt:lpstr>Office 主题​​</vt:lpstr>
      <vt:lpstr>PowerPoint 演示文稿</vt:lpstr>
      <vt:lpstr>PART 01</vt:lpstr>
      <vt:lpstr>PART 01</vt:lpstr>
      <vt:lpstr>PART 02</vt:lpstr>
      <vt:lpstr>PART 02</vt:lpstr>
      <vt:lpstr>PART 02</vt:lpstr>
      <vt:lpstr>PART 02</vt:lpstr>
      <vt:lpstr>PowerPoint 演示文稿</vt:lpstr>
      <vt:lpstr>PART 02</vt:lpstr>
      <vt:lpstr>PART 02</vt:lpstr>
      <vt:lpstr>PART 02</vt:lpstr>
      <vt:lpstr>PART 02</vt:lpstr>
      <vt:lpstr>PART 02</vt:lpstr>
      <vt:lpstr>PART 02</vt:lpstr>
      <vt:lpstr>PART 02</vt:lpstr>
      <vt:lpstr>PART 02</vt:lpstr>
      <vt:lpstr>PART 02</vt:lpstr>
      <vt:lpstr>PART 02</vt:lpstr>
      <vt:lpstr>PART 02</vt:lpstr>
      <vt:lpstr>PowerPoint 演示文稿</vt:lpstr>
      <vt:lpstr>PART 02</vt:lpstr>
      <vt:lpstr>PART 02</vt:lpstr>
      <vt:lpstr>PART 02</vt:lpstr>
      <vt:lpstr>PowerPoint 演示文稿</vt:lpstr>
      <vt:lpstr>PART 02</vt:lpstr>
      <vt:lpstr>PART 03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段文婧</cp:lastModifiedBy>
  <cp:revision>623</cp:revision>
  <dcterms:created xsi:type="dcterms:W3CDTF">2019-06-19T02:08:00Z</dcterms:created>
  <dcterms:modified xsi:type="dcterms:W3CDTF">2020-09-28T01:25:51Z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